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7"/>
  </p:notesMasterIdLst>
  <p:sldIdLst>
    <p:sldId id="266" r:id="rId3"/>
    <p:sldId id="256" r:id="rId4"/>
    <p:sldId id="257" r:id="rId5"/>
    <p:sldId id="285" r:id="rId6"/>
    <p:sldId id="263" r:id="rId7"/>
    <p:sldId id="274" r:id="rId8"/>
    <p:sldId id="275" r:id="rId9"/>
    <p:sldId id="276" r:id="rId10"/>
    <p:sldId id="267" r:id="rId11"/>
    <p:sldId id="277" r:id="rId12"/>
    <p:sldId id="278" r:id="rId13"/>
    <p:sldId id="265" r:id="rId14"/>
    <p:sldId id="286" r:id="rId15"/>
    <p:sldId id="262" r:id="rId16"/>
    <p:sldId id="290" r:id="rId17"/>
    <p:sldId id="261" r:id="rId18"/>
    <p:sldId id="283" r:id="rId19"/>
    <p:sldId id="287" r:id="rId20"/>
    <p:sldId id="279" r:id="rId21"/>
    <p:sldId id="289" r:id="rId22"/>
    <p:sldId id="273" r:id="rId23"/>
    <p:sldId id="288" r:id="rId24"/>
    <p:sldId id="268" r:id="rId25"/>
    <p:sldId id="260" r:id="rId2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76" d="100"/>
          <a:sy n="76" d="100"/>
        </p:scale>
        <p:origin x="594"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13C2AF-84D7-4F2A-BA53-9E27E9BA9768}" type="datetimeFigureOut">
              <a:rPr kumimoji="1" lang="ja-JP" altLang="en-US" smtClean="0"/>
              <a:t>2022/2/17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F6B44F-CD3F-47C0-B842-0A52B1A1C2DA}" type="slidenum">
              <a:rPr kumimoji="1" lang="ja-JP" altLang="en-US" smtClean="0"/>
              <a:t>‹#›</a:t>
            </a:fld>
            <a:endParaRPr kumimoji="1" lang="ja-JP" altLang="en-US"/>
          </a:p>
        </p:txBody>
      </p:sp>
    </p:spTree>
    <p:extLst>
      <p:ext uri="{BB962C8B-B14F-4D97-AF65-F5344CB8AC3E}">
        <p14:creationId xmlns:p14="http://schemas.microsoft.com/office/powerpoint/2010/main" val="183649997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そこでオブジェクトプールという手法を使いました。</a:t>
            </a:r>
            <a:endParaRPr kumimoji="1" lang="en-US" altLang="ja-JP" dirty="0"/>
          </a:p>
          <a:p>
            <a:r>
              <a:rPr kumimoji="1" lang="ja-JP" altLang="en-US" dirty="0"/>
              <a:t>処理時間がシビアなゲーム中にその都度作るのではなく、あらかじめゲーム開始前にキャラクターが入れられるような</a:t>
            </a:r>
            <a:endParaRPr kumimoji="1" lang="en-US" altLang="ja-JP" dirty="0"/>
          </a:p>
          <a:p>
            <a:r>
              <a:rPr kumimoji="1" lang="ja-JP" altLang="en-US" dirty="0"/>
              <a:t>大きな容器、「オブジェクトのプール」を作り、プールにためておきます。</a:t>
            </a:r>
            <a:endParaRPr kumimoji="1" lang="en-US" altLang="ja-JP" dirty="0"/>
          </a:p>
          <a:p>
            <a:endParaRPr kumimoji="1" lang="en-US" altLang="ja-JP" dirty="0"/>
          </a:p>
          <a:p>
            <a:r>
              <a:rPr kumimoji="1" lang="ja-JP" altLang="en-US" dirty="0"/>
              <a:t>ゲーム内で使用するとき、プールにあるもの利用することで、生成にかかる時間がかからずに済みます。</a:t>
            </a:r>
            <a:endParaRPr kumimoji="1" lang="en-US" altLang="ja-JP" dirty="0"/>
          </a:p>
          <a:p>
            <a:endParaRPr kumimoji="1" lang="en-US" altLang="ja-JP" dirty="0"/>
          </a:p>
          <a:p>
            <a:endParaRPr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14BC2493-DCA6-4284-A528-A9E74320F147}" type="slidenum">
              <a:rPr kumimoji="1" lang="ja-JP" altLang="en-US" smtClean="0"/>
              <a:t>4</a:t>
            </a:fld>
            <a:endParaRPr kumimoji="1" lang="ja-JP" altLang="en-US"/>
          </a:p>
        </p:txBody>
      </p:sp>
    </p:spTree>
    <p:extLst>
      <p:ext uri="{BB962C8B-B14F-4D97-AF65-F5344CB8AC3E}">
        <p14:creationId xmlns:p14="http://schemas.microsoft.com/office/powerpoint/2010/main" val="3976198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そこでオブジェクトプールという手法を使いました。</a:t>
            </a:r>
            <a:endParaRPr kumimoji="1" lang="en-US" altLang="ja-JP" dirty="0"/>
          </a:p>
          <a:p>
            <a:r>
              <a:rPr kumimoji="1" lang="ja-JP" altLang="en-US" dirty="0"/>
              <a:t>処理時間がシビアなゲーム中にその都度作るのではなく、あらかじめゲーム開始前にキャラクターが入れられるような</a:t>
            </a:r>
            <a:endParaRPr kumimoji="1" lang="en-US" altLang="ja-JP" dirty="0"/>
          </a:p>
          <a:p>
            <a:r>
              <a:rPr kumimoji="1" lang="ja-JP" altLang="en-US" dirty="0"/>
              <a:t>大きな容器、「オブジェクトのプール」を作り、プールにためておきます。</a:t>
            </a:r>
            <a:endParaRPr kumimoji="1" lang="en-US" altLang="ja-JP" dirty="0"/>
          </a:p>
          <a:p>
            <a:endParaRPr kumimoji="1" lang="en-US" altLang="ja-JP" dirty="0"/>
          </a:p>
          <a:p>
            <a:r>
              <a:rPr kumimoji="1" lang="ja-JP" altLang="en-US" dirty="0"/>
              <a:t>ゲーム内で使用するとき、プールにあるもの利用することで、生成にかかる時間がかからずに済みます。</a:t>
            </a:r>
            <a:endParaRPr kumimoji="1" lang="en-US" altLang="ja-JP" dirty="0"/>
          </a:p>
          <a:p>
            <a:endParaRPr kumimoji="1" lang="en-US" altLang="ja-JP" dirty="0"/>
          </a:p>
          <a:p>
            <a:endParaRPr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14BC2493-DCA6-4284-A528-A9E74320F147}" type="slidenum">
              <a:rPr kumimoji="1" lang="ja-JP" altLang="en-US" smtClean="0"/>
              <a:t>22</a:t>
            </a:fld>
            <a:endParaRPr kumimoji="1" lang="ja-JP" altLang="en-US"/>
          </a:p>
        </p:txBody>
      </p:sp>
    </p:spTree>
    <p:extLst>
      <p:ext uri="{BB962C8B-B14F-4D97-AF65-F5344CB8AC3E}">
        <p14:creationId xmlns:p14="http://schemas.microsoft.com/office/powerpoint/2010/main" val="4028437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処理</a:t>
            </a:r>
            <a:r>
              <a:rPr kumimoji="1" lang="ja-JP" altLang="en-US" dirty="0"/>
              <a:t>負荷の軽減をするために行った技術的な工夫を、簡単にイメージ図でご紹介します。</a:t>
            </a:r>
            <a:endParaRPr kumimoji="1" lang="en-US" altLang="ja-JP" dirty="0"/>
          </a:p>
          <a:p>
            <a:endParaRPr kumimoji="1" lang="en-US" altLang="ja-JP" dirty="0"/>
          </a:p>
          <a:p>
            <a:r>
              <a:rPr kumimoji="1" lang="ja-JP" altLang="en-US"/>
              <a:t>ゲーム中</a:t>
            </a:r>
            <a:r>
              <a:rPr kumimoji="1" lang="ja-JP" altLang="en-US" dirty="0"/>
              <a:t>には無数のキャラクターが出現しては、プレイヤーに倒されたり、画面外に消えたりを繰り返します。★</a:t>
            </a:r>
            <a:endParaRPr kumimoji="1" lang="en-US" altLang="ja-JP" dirty="0"/>
          </a:p>
          <a:p>
            <a:r>
              <a:rPr kumimoji="1" lang="ja-JP" altLang="en-US" dirty="0"/>
              <a:t>キャラクターを作成するときにわずかですが、メモリ上に作成する際に処理に時間がかかります。★また、倒されて消されるときも時間がかかります。★</a:t>
            </a:r>
            <a:endParaRPr kumimoji="1" lang="en-US" altLang="ja-JP" dirty="0"/>
          </a:p>
          <a:p>
            <a:endParaRPr kumimoji="1" lang="en-US" altLang="ja-JP" dirty="0"/>
          </a:p>
          <a:p>
            <a:r>
              <a:rPr kumimoji="1" lang="ja-JP" altLang="en-US" dirty="0"/>
              <a:t>何も考えずに作ると、このような無駄が発生してしまいます。★　特に今回の課題のように何百という数を出し、</a:t>
            </a:r>
            <a:endParaRPr kumimoji="1" lang="en-US" altLang="ja-JP" dirty="0"/>
          </a:p>
          <a:p>
            <a:r>
              <a:rPr kumimoji="1" lang="ja-JP" altLang="en-US" dirty="0"/>
              <a:t>その無駄な部分だけを集めると★　とても無視できないレベルになります。</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14BC2493-DCA6-4284-A528-A9E74320F147}" type="slidenum">
              <a:rPr kumimoji="1" lang="ja-JP" altLang="en-US" smtClean="0"/>
              <a:t>6</a:t>
            </a:fld>
            <a:endParaRPr kumimoji="1" lang="ja-JP" altLang="en-US"/>
          </a:p>
        </p:txBody>
      </p:sp>
    </p:spTree>
    <p:extLst>
      <p:ext uri="{BB962C8B-B14F-4D97-AF65-F5344CB8AC3E}">
        <p14:creationId xmlns:p14="http://schemas.microsoft.com/office/powerpoint/2010/main" val="4133551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そこでオブジェクトプールという手法を使いました。</a:t>
            </a:r>
            <a:endParaRPr kumimoji="1" lang="en-US" altLang="ja-JP" dirty="0"/>
          </a:p>
          <a:p>
            <a:r>
              <a:rPr kumimoji="1" lang="ja-JP" altLang="en-US" dirty="0"/>
              <a:t>処理時間がシビアなゲーム中にその都度作るのではなく、あらかじめゲーム開始前にキャラクターが入れられるような</a:t>
            </a:r>
            <a:endParaRPr kumimoji="1" lang="en-US" altLang="ja-JP" dirty="0"/>
          </a:p>
          <a:p>
            <a:r>
              <a:rPr kumimoji="1" lang="ja-JP" altLang="en-US" dirty="0"/>
              <a:t>大きな容器、「オブジェクトのプール」を作り、プールにためておきます。</a:t>
            </a:r>
            <a:endParaRPr kumimoji="1" lang="en-US" altLang="ja-JP" dirty="0"/>
          </a:p>
          <a:p>
            <a:endParaRPr kumimoji="1" lang="en-US" altLang="ja-JP" dirty="0"/>
          </a:p>
          <a:p>
            <a:r>
              <a:rPr kumimoji="1" lang="ja-JP" altLang="en-US" dirty="0"/>
              <a:t>ゲーム内で使用するとき、プールにあるもの利用することで、生成にかかる時間がかからずに済みます。</a:t>
            </a:r>
            <a:endParaRPr kumimoji="1" lang="en-US" altLang="ja-JP" dirty="0"/>
          </a:p>
          <a:p>
            <a:endParaRPr kumimoji="1" lang="en-US" altLang="ja-JP" dirty="0"/>
          </a:p>
          <a:p>
            <a:endParaRPr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14BC2493-DCA6-4284-A528-A9E74320F147}" type="slidenum">
              <a:rPr kumimoji="1" lang="ja-JP" altLang="en-US" smtClean="0"/>
              <a:t>7</a:t>
            </a:fld>
            <a:endParaRPr kumimoji="1" lang="ja-JP" altLang="en-US"/>
          </a:p>
        </p:txBody>
      </p:sp>
    </p:spTree>
    <p:extLst>
      <p:ext uri="{BB962C8B-B14F-4D97-AF65-F5344CB8AC3E}">
        <p14:creationId xmlns:p14="http://schemas.microsoft.com/office/powerpoint/2010/main" val="678442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また、削除するときは本当に消してしまうのではなく、オブジェクトプールに戻し、★</a:t>
            </a:r>
            <a:endParaRPr kumimoji="1" lang="en-US" altLang="ja-JP" dirty="0"/>
          </a:p>
          <a:p>
            <a:r>
              <a:rPr kumimoji="1" lang="ja-JP" altLang="en-US" dirty="0"/>
              <a:t>データが再利用できるようにします。</a:t>
            </a:r>
            <a:endParaRPr kumimoji="1" lang="en-US" altLang="ja-JP" dirty="0"/>
          </a:p>
          <a:p>
            <a:endParaRPr kumimoji="1" lang="en-US" altLang="ja-JP" dirty="0"/>
          </a:p>
          <a:p>
            <a:r>
              <a:rPr kumimoji="1" lang="ja-JP" altLang="en-US" dirty="0"/>
              <a:t>★作成・削除をゲーム中に行わないことで、無駄な処理を削減することができました。</a:t>
            </a:r>
            <a:endParaRPr kumimoji="1" lang="en-US" altLang="ja-JP" dirty="0"/>
          </a:p>
          <a:p>
            <a:endParaRPr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14BC2493-DCA6-4284-A528-A9E74320F147}" type="slidenum">
              <a:rPr kumimoji="1" lang="ja-JP" altLang="en-US" smtClean="0"/>
              <a:t>8</a:t>
            </a:fld>
            <a:endParaRPr kumimoji="1" lang="ja-JP" altLang="en-US"/>
          </a:p>
        </p:txBody>
      </p:sp>
    </p:spTree>
    <p:extLst>
      <p:ext uri="{BB962C8B-B14F-4D97-AF65-F5344CB8AC3E}">
        <p14:creationId xmlns:p14="http://schemas.microsoft.com/office/powerpoint/2010/main" val="2763992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キャラクターを描画する仕組みそのものの無駄もありました。</a:t>
            </a:r>
            <a:endParaRPr kumimoji="1" lang="en-US" altLang="ja-JP"/>
          </a:p>
          <a:p>
            <a:r>
              <a:rPr kumimoji="1" lang="ja-JP" altLang="en-US"/>
              <a:t>コンピューターにキャラクターを画面に描いてという命令を行うためには、</a:t>
            </a:r>
            <a:endParaRPr kumimoji="1" lang="en-US" altLang="ja-JP"/>
          </a:p>
          <a:p>
            <a:r>
              <a:rPr kumimoji="1" lang="ja-JP" altLang="en-US"/>
              <a:t>★事前に、描画位置や、姿勢などをセットしてから描画を行います。これによりどこに描画されるかが決まって、そして初めて画面に描かれます。</a:t>
            </a:r>
            <a:endParaRPr kumimoji="1" lang="en-US" altLang="ja-JP"/>
          </a:p>
          <a:p>
            <a:r>
              <a:rPr kumimoji="1" lang="ja-JP" altLang="en-US"/>
              <a:t>通常この方法を使うのですが、★処理の切り替えに負荷がかかるという欠点がありました。</a:t>
            </a:r>
            <a:endParaRPr kumimoji="1" lang="en-US" altLang="ja-JP"/>
          </a:p>
          <a:p>
            <a:endParaRPr kumimoji="1" lang="en-US" altLang="ja-JP"/>
          </a:p>
          <a:p>
            <a:r>
              <a:rPr kumimoji="1" lang="ja-JP" altLang="en-US"/>
              <a:t>大量にキャラクターを描画すると★　先ほどと同じように★この切り替え処理が無視できない量になります。</a:t>
            </a:r>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14BC2493-DCA6-4284-A528-A9E74320F147}" type="slidenum">
              <a:rPr kumimoji="1" lang="ja-JP" altLang="en-US" smtClean="0"/>
              <a:t>10</a:t>
            </a:fld>
            <a:endParaRPr kumimoji="1" lang="ja-JP" altLang="en-US"/>
          </a:p>
        </p:txBody>
      </p:sp>
    </p:spTree>
    <p:extLst>
      <p:ext uri="{BB962C8B-B14F-4D97-AF65-F5344CB8AC3E}">
        <p14:creationId xmlns:p14="http://schemas.microsoft.com/office/powerpoint/2010/main" val="12722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そこで使用したのが、ジオメトリインスタンシングという技術です。</a:t>
            </a:r>
            <a:endParaRPr kumimoji="1" lang="en-US" altLang="ja-JP"/>
          </a:p>
          <a:p>
            <a:endParaRPr kumimoji="1" lang="en-US" altLang="ja-JP" dirty="0"/>
          </a:p>
          <a:p>
            <a:r>
              <a:rPr kumimoji="1" lang="ja-JP" altLang="en-US" dirty="0"/>
              <a:t>この</a:t>
            </a:r>
            <a:r>
              <a:rPr kumimoji="1" lang="ja-JP" altLang="en-US"/>
              <a:t>ジオメトリインスタンシングは同じキャラクターしか描けないという制限はありますが、大量の描画</a:t>
            </a:r>
            <a:r>
              <a:rPr kumimoji="1" lang="ja-JP" altLang="en-US" dirty="0"/>
              <a:t>設定を</a:t>
            </a:r>
            <a:r>
              <a:rPr kumimoji="1" lang="en-US" altLang="ja-JP" dirty="0"/>
              <a:t>1</a:t>
            </a:r>
            <a:r>
              <a:rPr kumimoji="1" lang="ja-JP" altLang="en-US" dirty="0"/>
              <a:t>回</a:t>
            </a:r>
            <a:r>
              <a:rPr kumimoji="1" lang="ja-JP" altLang="en-US"/>
              <a:t>にまとめることができるというものです。</a:t>
            </a:r>
            <a:endParaRPr kumimoji="1" lang="en-US" altLang="ja-JP"/>
          </a:p>
          <a:p>
            <a:r>
              <a:rPr kumimoji="1" lang="ja-JP" altLang="en-US"/>
              <a:t>★これにより切り替え負荷を最小限に抑えることができました。設定が大量でも、切り替えの負荷には差はありません。</a:t>
            </a:r>
            <a:endParaRPr kumimoji="1" lang="en-US" altLang="ja-JP"/>
          </a:p>
          <a:p>
            <a:endParaRPr kumimoji="1" lang="en-US" altLang="ja-JP" dirty="0"/>
          </a:p>
          <a:p>
            <a:r>
              <a:rPr kumimoji="1" lang="ja-JP" altLang="en-US" dirty="0"/>
              <a:t>こちらも図で説明すると簡単なのですが、実際には</a:t>
            </a:r>
            <a:r>
              <a:rPr kumimoji="1" lang="en-US" altLang="ja-JP" dirty="0"/>
              <a:t>GPU</a:t>
            </a:r>
            <a:r>
              <a:rPr kumimoji="1" lang="ja-JP" altLang="en-US" dirty="0"/>
              <a:t>を意識したシェーダープログラミングを駆使する必要があり、</a:t>
            </a:r>
            <a:endParaRPr kumimoji="1" lang="en-US" altLang="ja-JP" dirty="0"/>
          </a:p>
          <a:p>
            <a:r>
              <a:rPr kumimoji="1" lang="ja-JP" altLang="en-US" dirty="0"/>
              <a:t>日本語の</a:t>
            </a:r>
            <a:r>
              <a:rPr kumimoji="1" lang="en-US" altLang="ja-JP" dirty="0"/>
              <a:t>Web</a:t>
            </a:r>
            <a:r>
              <a:rPr kumimoji="1" lang="ja-JP" altLang="en-US" dirty="0"/>
              <a:t>サイトでも紹介が少なく、海外サイトを翻訳しながら、機能の詳細を調べたりもしました。</a:t>
            </a:r>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14BC2493-DCA6-4284-A528-A9E74320F147}" type="slidenum">
              <a:rPr kumimoji="1" lang="ja-JP" altLang="en-US" smtClean="0"/>
              <a:t>11</a:t>
            </a:fld>
            <a:endParaRPr kumimoji="1" lang="ja-JP" altLang="en-US"/>
          </a:p>
        </p:txBody>
      </p:sp>
    </p:spTree>
    <p:extLst>
      <p:ext uri="{BB962C8B-B14F-4D97-AF65-F5344CB8AC3E}">
        <p14:creationId xmlns:p14="http://schemas.microsoft.com/office/powerpoint/2010/main" val="623344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そこでオブジェクトプールという手法を使いました。</a:t>
            </a:r>
            <a:endParaRPr kumimoji="1" lang="en-US" altLang="ja-JP" dirty="0"/>
          </a:p>
          <a:p>
            <a:r>
              <a:rPr kumimoji="1" lang="ja-JP" altLang="en-US" dirty="0"/>
              <a:t>処理時間がシビアなゲーム中にその都度作るのではなく、あらかじめゲーム開始前にキャラクターが入れられるような</a:t>
            </a:r>
            <a:endParaRPr kumimoji="1" lang="en-US" altLang="ja-JP" dirty="0"/>
          </a:p>
          <a:p>
            <a:r>
              <a:rPr kumimoji="1" lang="ja-JP" altLang="en-US" dirty="0"/>
              <a:t>大きな容器、「オブジェクトのプール」を作り、プールにためておきます。</a:t>
            </a:r>
            <a:endParaRPr kumimoji="1" lang="en-US" altLang="ja-JP" dirty="0"/>
          </a:p>
          <a:p>
            <a:endParaRPr kumimoji="1" lang="en-US" altLang="ja-JP" dirty="0"/>
          </a:p>
          <a:p>
            <a:r>
              <a:rPr kumimoji="1" lang="ja-JP" altLang="en-US" dirty="0"/>
              <a:t>ゲーム内で使用するとき、プールにあるもの利用することで、生成にかかる時間がかからずに済みます。</a:t>
            </a:r>
            <a:endParaRPr kumimoji="1" lang="en-US" altLang="ja-JP" dirty="0"/>
          </a:p>
          <a:p>
            <a:endParaRPr kumimoji="1" lang="en-US" altLang="ja-JP" dirty="0"/>
          </a:p>
          <a:p>
            <a:endParaRPr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14BC2493-DCA6-4284-A528-A9E74320F147}" type="slidenum">
              <a:rPr kumimoji="1" lang="ja-JP" altLang="en-US" smtClean="0"/>
              <a:t>13</a:t>
            </a:fld>
            <a:endParaRPr kumimoji="1" lang="ja-JP" altLang="en-US"/>
          </a:p>
        </p:txBody>
      </p:sp>
    </p:spTree>
    <p:extLst>
      <p:ext uri="{BB962C8B-B14F-4D97-AF65-F5344CB8AC3E}">
        <p14:creationId xmlns:p14="http://schemas.microsoft.com/office/powerpoint/2010/main" val="31594821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そこでオブジェクトプールという手法を使いました。</a:t>
            </a:r>
            <a:endParaRPr kumimoji="1" lang="en-US" altLang="ja-JP" dirty="0"/>
          </a:p>
          <a:p>
            <a:r>
              <a:rPr kumimoji="1" lang="ja-JP" altLang="en-US" dirty="0"/>
              <a:t>処理時間がシビアなゲーム中にその都度作るのではなく、あらかじめゲーム開始前にキャラクターが入れられるような</a:t>
            </a:r>
            <a:endParaRPr kumimoji="1" lang="en-US" altLang="ja-JP" dirty="0"/>
          </a:p>
          <a:p>
            <a:r>
              <a:rPr kumimoji="1" lang="ja-JP" altLang="en-US" dirty="0"/>
              <a:t>大きな容器、「オブジェクトのプール」を作り、プールにためておきます。</a:t>
            </a:r>
            <a:endParaRPr kumimoji="1" lang="en-US" altLang="ja-JP" dirty="0"/>
          </a:p>
          <a:p>
            <a:endParaRPr kumimoji="1" lang="en-US" altLang="ja-JP" dirty="0"/>
          </a:p>
          <a:p>
            <a:r>
              <a:rPr kumimoji="1" lang="ja-JP" altLang="en-US" dirty="0"/>
              <a:t>ゲーム内で使用するとき、プールにあるもの利用することで、生成にかかる時間がかからずに済みます。</a:t>
            </a:r>
            <a:endParaRPr kumimoji="1" lang="en-US" altLang="ja-JP" dirty="0"/>
          </a:p>
          <a:p>
            <a:endParaRPr kumimoji="1" lang="en-US" altLang="ja-JP" dirty="0"/>
          </a:p>
          <a:p>
            <a:endParaRPr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14BC2493-DCA6-4284-A528-A9E74320F147}" type="slidenum">
              <a:rPr kumimoji="1" lang="ja-JP" altLang="en-US" smtClean="0"/>
              <a:t>18</a:t>
            </a:fld>
            <a:endParaRPr kumimoji="1" lang="ja-JP" altLang="en-US"/>
          </a:p>
        </p:txBody>
      </p:sp>
    </p:spTree>
    <p:extLst>
      <p:ext uri="{BB962C8B-B14F-4D97-AF65-F5344CB8AC3E}">
        <p14:creationId xmlns:p14="http://schemas.microsoft.com/office/powerpoint/2010/main" val="17532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そこでオブジェクトプールという手法を使いました。</a:t>
            </a:r>
            <a:endParaRPr kumimoji="1" lang="en-US" altLang="ja-JP" dirty="0"/>
          </a:p>
          <a:p>
            <a:r>
              <a:rPr kumimoji="1" lang="ja-JP" altLang="en-US" dirty="0"/>
              <a:t>処理時間がシビアなゲーム中にその都度作るのではなく、あらかじめゲーム開始前にキャラクターが入れられるような</a:t>
            </a:r>
            <a:endParaRPr kumimoji="1" lang="en-US" altLang="ja-JP" dirty="0"/>
          </a:p>
          <a:p>
            <a:r>
              <a:rPr kumimoji="1" lang="ja-JP" altLang="en-US" dirty="0"/>
              <a:t>大きな容器、「オブジェクトのプール」を作り、プールにためておきます。</a:t>
            </a:r>
            <a:endParaRPr kumimoji="1" lang="en-US" altLang="ja-JP" dirty="0"/>
          </a:p>
          <a:p>
            <a:endParaRPr kumimoji="1" lang="en-US" altLang="ja-JP" dirty="0"/>
          </a:p>
          <a:p>
            <a:r>
              <a:rPr kumimoji="1" lang="ja-JP" altLang="en-US" dirty="0"/>
              <a:t>ゲーム内で使用するとき、プールにあるもの利用することで、生成にかかる時間がかからずに済みます。</a:t>
            </a:r>
            <a:endParaRPr kumimoji="1" lang="en-US" altLang="ja-JP" dirty="0"/>
          </a:p>
          <a:p>
            <a:endParaRPr kumimoji="1" lang="en-US" altLang="ja-JP" dirty="0"/>
          </a:p>
          <a:p>
            <a:endParaRPr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14BC2493-DCA6-4284-A528-A9E74320F147}" type="slidenum">
              <a:rPr kumimoji="1" lang="ja-JP" altLang="en-US" smtClean="0"/>
              <a:t>20</a:t>
            </a:fld>
            <a:endParaRPr kumimoji="1" lang="ja-JP" altLang="en-US"/>
          </a:p>
        </p:txBody>
      </p:sp>
    </p:spTree>
    <p:extLst>
      <p:ext uri="{BB962C8B-B14F-4D97-AF65-F5344CB8AC3E}">
        <p14:creationId xmlns:p14="http://schemas.microsoft.com/office/powerpoint/2010/main" val="938708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A2962D-BF37-4243-95D6-BA4B2955994D}"/>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67E4EA45-278F-462E-A95C-B084C74ACD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6572FDA-F11B-4D84-A0F3-820A37136C8F}"/>
              </a:ext>
            </a:extLst>
          </p:cNvPr>
          <p:cNvSpPr>
            <a:spLocks noGrp="1"/>
          </p:cNvSpPr>
          <p:nvPr>
            <p:ph type="dt" sz="half" idx="10"/>
          </p:nvPr>
        </p:nvSpPr>
        <p:spPr/>
        <p:txBody>
          <a:bodyPr/>
          <a:lstStyle/>
          <a:p>
            <a:fld id="{5F8323D5-1389-4ABA-B4C1-BFD7EACA5E50}" type="datetimeFigureOut">
              <a:rPr kumimoji="1" lang="ja-JP" altLang="en-US" smtClean="0"/>
              <a:t>2022/2/17</a:t>
            </a:fld>
            <a:endParaRPr kumimoji="1" lang="ja-JP" altLang="en-US"/>
          </a:p>
        </p:txBody>
      </p:sp>
      <p:sp>
        <p:nvSpPr>
          <p:cNvPr id="5" name="フッター プレースホルダー 4">
            <a:extLst>
              <a:ext uri="{FF2B5EF4-FFF2-40B4-BE49-F238E27FC236}">
                <a16:creationId xmlns:a16="http://schemas.microsoft.com/office/drawing/2014/main" id="{0C728DF6-DF75-4B4F-898F-1E2F21CBD15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F9F2C3F-4A6F-4616-BF44-5A93B165DAE8}"/>
              </a:ext>
            </a:extLst>
          </p:cNvPr>
          <p:cNvSpPr>
            <a:spLocks noGrp="1"/>
          </p:cNvSpPr>
          <p:nvPr>
            <p:ph type="sldNum" sz="quarter" idx="12"/>
          </p:nvPr>
        </p:nvSpPr>
        <p:spPr/>
        <p:txBody>
          <a:bodyPr/>
          <a:lstStyle/>
          <a:p>
            <a:fld id="{54F02670-6D1C-4A15-835B-C720A32F8175}" type="slidenum">
              <a:rPr kumimoji="1" lang="ja-JP" altLang="en-US" smtClean="0"/>
              <a:t>‹#›</a:t>
            </a:fld>
            <a:endParaRPr kumimoji="1" lang="ja-JP" altLang="en-US"/>
          </a:p>
        </p:txBody>
      </p:sp>
    </p:spTree>
    <p:extLst>
      <p:ext uri="{BB962C8B-B14F-4D97-AF65-F5344CB8AC3E}">
        <p14:creationId xmlns:p14="http://schemas.microsoft.com/office/powerpoint/2010/main" val="27674286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8BB9A7-ED87-41C3-B531-6DE48AEBC144}"/>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64B6DAE-6214-40CD-A684-0184270A1A56}"/>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E10A9D2-3B0F-4601-AD90-4984525C4016}"/>
              </a:ext>
            </a:extLst>
          </p:cNvPr>
          <p:cNvSpPr>
            <a:spLocks noGrp="1"/>
          </p:cNvSpPr>
          <p:nvPr>
            <p:ph type="dt" sz="half" idx="10"/>
          </p:nvPr>
        </p:nvSpPr>
        <p:spPr/>
        <p:txBody>
          <a:bodyPr/>
          <a:lstStyle/>
          <a:p>
            <a:fld id="{5F8323D5-1389-4ABA-B4C1-BFD7EACA5E50}" type="datetimeFigureOut">
              <a:rPr kumimoji="1" lang="ja-JP" altLang="en-US" smtClean="0"/>
              <a:t>2022/2/17</a:t>
            </a:fld>
            <a:endParaRPr kumimoji="1" lang="ja-JP" altLang="en-US"/>
          </a:p>
        </p:txBody>
      </p:sp>
      <p:sp>
        <p:nvSpPr>
          <p:cNvPr id="5" name="フッター プレースホルダー 4">
            <a:extLst>
              <a:ext uri="{FF2B5EF4-FFF2-40B4-BE49-F238E27FC236}">
                <a16:creationId xmlns:a16="http://schemas.microsoft.com/office/drawing/2014/main" id="{5D047073-9937-4B24-949B-010F4618A21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35F6360-C563-4F8A-A957-A9C8BC2176A7}"/>
              </a:ext>
            </a:extLst>
          </p:cNvPr>
          <p:cNvSpPr>
            <a:spLocks noGrp="1"/>
          </p:cNvSpPr>
          <p:nvPr>
            <p:ph type="sldNum" sz="quarter" idx="12"/>
          </p:nvPr>
        </p:nvSpPr>
        <p:spPr/>
        <p:txBody>
          <a:bodyPr/>
          <a:lstStyle/>
          <a:p>
            <a:fld id="{54F02670-6D1C-4A15-835B-C720A32F8175}" type="slidenum">
              <a:rPr kumimoji="1" lang="ja-JP" altLang="en-US" smtClean="0"/>
              <a:t>‹#›</a:t>
            </a:fld>
            <a:endParaRPr kumimoji="1" lang="ja-JP" altLang="en-US"/>
          </a:p>
        </p:txBody>
      </p:sp>
    </p:spTree>
    <p:extLst>
      <p:ext uri="{BB962C8B-B14F-4D97-AF65-F5344CB8AC3E}">
        <p14:creationId xmlns:p14="http://schemas.microsoft.com/office/powerpoint/2010/main" val="471811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F0CCFBA-7B95-4ED1-8C24-5E72648A707D}"/>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A8F9DD7-00C0-4914-8928-6EBA65677EC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2BA7631-E76B-438A-BE1B-1D4339FCE40A}"/>
              </a:ext>
            </a:extLst>
          </p:cNvPr>
          <p:cNvSpPr>
            <a:spLocks noGrp="1"/>
          </p:cNvSpPr>
          <p:nvPr>
            <p:ph type="dt" sz="half" idx="10"/>
          </p:nvPr>
        </p:nvSpPr>
        <p:spPr/>
        <p:txBody>
          <a:bodyPr/>
          <a:lstStyle/>
          <a:p>
            <a:fld id="{5F8323D5-1389-4ABA-B4C1-BFD7EACA5E50}" type="datetimeFigureOut">
              <a:rPr kumimoji="1" lang="ja-JP" altLang="en-US" smtClean="0"/>
              <a:t>2022/2/17</a:t>
            </a:fld>
            <a:endParaRPr kumimoji="1" lang="ja-JP" altLang="en-US"/>
          </a:p>
        </p:txBody>
      </p:sp>
      <p:sp>
        <p:nvSpPr>
          <p:cNvPr id="5" name="フッター プレースホルダー 4">
            <a:extLst>
              <a:ext uri="{FF2B5EF4-FFF2-40B4-BE49-F238E27FC236}">
                <a16:creationId xmlns:a16="http://schemas.microsoft.com/office/drawing/2014/main" id="{02787815-22A2-41A8-869D-8D41AA03764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7321656-BFB5-41C7-8524-0799749697EE}"/>
              </a:ext>
            </a:extLst>
          </p:cNvPr>
          <p:cNvSpPr>
            <a:spLocks noGrp="1"/>
          </p:cNvSpPr>
          <p:nvPr>
            <p:ph type="sldNum" sz="quarter" idx="12"/>
          </p:nvPr>
        </p:nvSpPr>
        <p:spPr/>
        <p:txBody>
          <a:bodyPr/>
          <a:lstStyle/>
          <a:p>
            <a:fld id="{54F02670-6D1C-4A15-835B-C720A32F8175}" type="slidenum">
              <a:rPr kumimoji="1" lang="ja-JP" altLang="en-US" smtClean="0"/>
              <a:t>‹#›</a:t>
            </a:fld>
            <a:endParaRPr kumimoji="1" lang="ja-JP" altLang="en-US"/>
          </a:p>
        </p:txBody>
      </p:sp>
    </p:spTree>
    <p:extLst>
      <p:ext uri="{BB962C8B-B14F-4D97-AF65-F5344CB8AC3E}">
        <p14:creationId xmlns:p14="http://schemas.microsoft.com/office/powerpoint/2010/main" val="13049910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1166C077-BEDE-4FED-A38A-6F1009F7BF3D}" type="datetimeFigureOut">
              <a:rPr kumimoji="1" lang="ja-JP" altLang="en-US" smtClean="0"/>
              <a:t>2022/2/17</a:t>
            </a:fld>
            <a:endParaRPr kumimoji="1" lang="ja-JP" altLang="en-US"/>
          </a:p>
        </p:txBody>
      </p:sp>
      <p:sp>
        <p:nvSpPr>
          <p:cNvPr id="5" name="フッター プレースホルダー 4"/>
          <p:cNvSpPr>
            <a:spLocks noGrp="1"/>
          </p:cNvSpPr>
          <p:nvPr>
            <p:ph type="ftr" sz="quarter" idx="11"/>
          </p:nvPr>
        </p:nvSpPr>
        <p:spPr>
          <a:xfrm>
            <a:off x="4038600" y="6389527"/>
            <a:ext cx="41148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a:xfrm>
            <a:off x="11407246" y="6401024"/>
            <a:ext cx="784517" cy="326074"/>
          </a:xfrm>
          <a:prstGeom prst="rect">
            <a:avLst/>
          </a:prstGeom>
        </p:spPr>
        <p:txBody>
          <a:bodyPr/>
          <a:lstStyle/>
          <a:p>
            <a:fld id="{5CEF9739-2BCC-483F-96B7-8C86E4D7C255}" type="slidenum">
              <a:rPr kumimoji="1" lang="ja-JP" altLang="en-US" smtClean="0"/>
              <a:t>‹#›</a:t>
            </a:fld>
            <a:endParaRPr kumimoji="1" lang="ja-JP" altLang="en-US"/>
          </a:p>
        </p:txBody>
      </p:sp>
    </p:spTree>
    <p:extLst>
      <p:ext uri="{BB962C8B-B14F-4D97-AF65-F5344CB8AC3E}">
        <p14:creationId xmlns:p14="http://schemas.microsoft.com/office/powerpoint/2010/main" val="1101384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76FD8A-828C-4FA2-BDB9-D7E14036EEB1}"/>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42A404F-3E41-4653-AFBD-AC92C52DCFB3}"/>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8A66646-206E-4713-BBDC-171BD1DF06EC}"/>
              </a:ext>
            </a:extLst>
          </p:cNvPr>
          <p:cNvSpPr>
            <a:spLocks noGrp="1"/>
          </p:cNvSpPr>
          <p:nvPr>
            <p:ph type="dt" sz="half" idx="10"/>
          </p:nvPr>
        </p:nvSpPr>
        <p:spPr/>
        <p:txBody>
          <a:bodyPr/>
          <a:lstStyle/>
          <a:p>
            <a:fld id="{5F8323D5-1389-4ABA-B4C1-BFD7EACA5E50}" type="datetimeFigureOut">
              <a:rPr kumimoji="1" lang="ja-JP" altLang="en-US" smtClean="0"/>
              <a:t>2022/2/17</a:t>
            </a:fld>
            <a:endParaRPr kumimoji="1" lang="ja-JP" altLang="en-US"/>
          </a:p>
        </p:txBody>
      </p:sp>
      <p:sp>
        <p:nvSpPr>
          <p:cNvPr id="5" name="フッター プレースホルダー 4">
            <a:extLst>
              <a:ext uri="{FF2B5EF4-FFF2-40B4-BE49-F238E27FC236}">
                <a16:creationId xmlns:a16="http://schemas.microsoft.com/office/drawing/2014/main" id="{5C8B4875-145F-4675-93D9-7E4CE7F2E64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1B91865-206C-480F-A2FE-38D73F581DC1}"/>
              </a:ext>
            </a:extLst>
          </p:cNvPr>
          <p:cNvSpPr>
            <a:spLocks noGrp="1"/>
          </p:cNvSpPr>
          <p:nvPr>
            <p:ph type="sldNum" sz="quarter" idx="12"/>
          </p:nvPr>
        </p:nvSpPr>
        <p:spPr/>
        <p:txBody>
          <a:bodyPr/>
          <a:lstStyle/>
          <a:p>
            <a:fld id="{54F02670-6D1C-4A15-835B-C720A32F8175}" type="slidenum">
              <a:rPr kumimoji="1" lang="ja-JP" altLang="en-US" smtClean="0"/>
              <a:t>‹#›</a:t>
            </a:fld>
            <a:endParaRPr kumimoji="1" lang="ja-JP" altLang="en-US"/>
          </a:p>
        </p:txBody>
      </p:sp>
    </p:spTree>
    <p:extLst>
      <p:ext uri="{BB962C8B-B14F-4D97-AF65-F5344CB8AC3E}">
        <p14:creationId xmlns:p14="http://schemas.microsoft.com/office/powerpoint/2010/main" val="1705932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1A8D65-C2B2-4249-983B-D98DFD2B9737}"/>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E29BAE5-D3A8-4B45-8E85-2CFA343943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3339C9D9-8B14-4947-B245-6BBAF3DA3847}"/>
              </a:ext>
            </a:extLst>
          </p:cNvPr>
          <p:cNvSpPr>
            <a:spLocks noGrp="1"/>
          </p:cNvSpPr>
          <p:nvPr>
            <p:ph type="dt" sz="half" idx="10"/>
          </p:nvPr>
        </p:nvSpPr>
        <p:spPr/>
        <p:txBody>
          <a:bodyPr/>
          <a:lstStyle/>
          <a:p>
            <a:fld id="{5F8323D5-1389-4ABA-B4C1-BFD7EACA5E50}" type="datetimeFigureOut">
              <a:rPr kumimoji="1" lang="ja-JP" altLang="en-US" smtClean="0"/>
              <a:t>2022/2/17</a:t>
            </a:fld>
            <a:endParaRPr kumimoji="1" lang="ja-JP" altLang="en-US"/>
          </a:p>
        </p:txBody>
      </p:sp>
      <p:sp>
        <p:nvSpPr>
          <p:cNvPr id="5" name="フッター プレースホルダー 4">
            <a:extLst>
              <a:ext uri="{FF2B5EF4-FFF2-40B4-BE49-F238E27FC236}">
                <a16:creationId xmlns:a16="http://schemas.microsoft.com/office/drawing/2014/main" id="{930F9832-72B3-4908-B6F3-D04072FCD08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33E28D7-1C99-4EF9-B922-8787D854952C}"/>
              </a:ext>
            </a:extLst>
          </p:cNvPr>
          <p:cNvSpPr>
            <a:spLocks noGrp="1"/>
          </p:cNvSpPr>
          <p:nvPr>
            <p:ph type="sldNum" sz="quarter" idx="12"/>
          </p:nvPr>
        </p:nvSpPr>
        <p:spPr/>
        <p:txBody>
          <a:bodyPr/>
          <a:lstStyle/>
          <a:p>
            <a:fld id="{54F02670-6D1C-4A15-835B-C720A32F8175}" type="slidenum">
              <a:rPr kumimoji="1" lang="ja-JP" altLang="en-US" smtClean="0"/>
              <a:t>‹#›</a:t>
            </a:fld>
            <a:endParaRPr kumimoji="1" lang="ja-JP" altLang="en-US"/>
          </a:p>
        </p:txBody>
      </p:sp>
    </p:spTree>
    <p:extLst>
      <p:ext uri="{BB962C8B-B14F-4D97-AF65-F5344CB8AC3E}">
        <p14:creationId xmlns:p14="http://schemas.microsoft.com/office/powerpoint/2010/main" val="211695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911A43-938A-4017-A52A-5E9772F50A6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50CEE9A-C121-4D69-969D-DDCA1C7C62B4}"/>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6AE67206-B8BD-47ED-9F45-674E6082B960}"/>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47C08039-D78A-4BAA-8CCF-A639E66DBF99}"/>
              </a:ext>
            </a:extLst>
          </p:cNvPr>
          <p:cNvSpPr>
            <a:spLocks noGrp="1"/>
          </p:cNvSpPr>
          <p:nvPr>
            <p:ph type="dt" sz="half" idx="10"/>
          </p:nvPr>
        </p:nvSpPr>
        <p:spPr/>
        <p:txBody>
          <a:bodyPr/>
          <a:lstStyle/>
          <a:p>
            <a:fld id="{5F8323D5-1389-4ABA-B4C1-BFD7EACA5E50}" type="datetimeFigureOut">
              <a:rPr kumimoji="1" lang="ja-JP" altLang="en-US" smtClean="0"/>
              <a:t>2022/2/17</a:t>
            </a:fld>
            <a:endParaRPr kumimoji="1" lang="ja-JP" altLang="en-US"/>
          </a:p>
        </p:txBody>
      </p:sp>
      <p:sp>
        <p:nvSpPr>
          <p:cNvPr id="6" name="フッター プレースホルダー 5">
            <a:extLst>
              <a:ext uri="{FF2B5EF4-FFF2-40B4-BE49-F238E27FC236}">
                <a16:creationId xmlns:a16="http://schemas.microsoft.com/office/drawing/2014/main" id="{4C656C15-D65D-4BC2-9EEA-614A47C089C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4E7C293-5DA7-42FE-BB37-B5ED5187D902}"/>
              </a:ext>
            </a:extLst>
          </p:cNvPr>
          <p:cNvSpPr>
            <a:spLocks noGrp="1"/>
          </p:cNvSpPr>
          <p:nvPr>
            <p:ph type="sldNum" sz="quarter" idx="12"/>
          </p:nvPr>
        </p:nvSpPr>
        <p:spPr/>
        <p:txBody>
          <a:bodyPr/>
          <a:lstStyle/>
          <a:p>
            <a:fld id="{54F02670-6D1C-4A15-835B-C720A32F8175}" type="slidenum">
              <a:rPr kumimoji="1" lang="ja-JP" altLang="en-US" smtClean="0"/>
              <a:t>‹#›</a:t>
            </a:fld>
            <a:endParaRPr kumimoji="1" lang="ja-JP" altLang="en-US"/>
          </a:p>
        </p:txBody>
      </p:sp>
    </p:spTree>
    <p:extLst>
      <p:ext uri="{BB962C8B-B14F-4D97-AF65-F5344CB8AC3E}">
        <p14:creationId xmlns:p14="http://schemas.microsoft.com/office/powerpoint/2010/main" val="3460390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B3FA6F-5B2A-4C43-B8CF-8EAE14097E14}"/>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A6BC18C-2144-491C-936E-F62722F0F7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C2994267-9940-4A24-9510-D916A2406CDD}"/>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033CE8B9-B3D9-4FF2-8EB0-999C801815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EA9FD7CA-8086-43D0-9624-D3F2F18300EF}"/>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711A0639-9C27-4667-905A-5AE00F3D69D8}"/>
              </a:ext>
            </a:extLst>
          </p:cNvPr>
          <p:cNvSpPr>
            <a:spLocks noGrp="1"/>
          </p:cNvSpPr>
          <p:nvPr>
            <p:ph type="dt" sz="half" idx="10"/>
          </p:nvPr>
        </p:nvSpPr>
        <p:spPr/>
        <p:txBody>
          <a:bodyPr/>
          <a:lstStyle/>
          <a:p>
            <a:fld id="{5F8323D5-1389-4ABA-B4C1-BFD7EACA5E50}" type="datetimeFigureOut">
              <a:rPr kumimoji="1" lang="ja-JP" altLang="en-US" smtClean="0"/>
              <a:t>2022/2/17</a:t>
            </a:fld>
            <a:endParaRPr kumimoji="1" lang="ja-JP" altLang="en-US"/>
          </a:p>
        </p:txBody>
      </p:sp>
      <p:sp>
        <p:nvSpPr>
          <p:cNvPr id="8" name="フッター プレースホルダー 7">
            <a:extLst>
              <a:ext uri="{FF2B5EF4-FFF2-40B4-BE49-F238E27FC236}">
                <a16:creationId xmlns:a16="http://schemas.microsoft.com/office/drawing/2014/main" id="{95984B51-1B7C-4219-BDD1-F14811535F57}"/>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546218BE-771B-4870-9A0C-1B191DC51363}"/>
              </a:ext>
            </a:extLst>
          </p:cNvPr>
          <p:cNvSpPr>
            <a:spLocks noGrp="1"/>
          </p:cNvSpPr>
          <p:nvPr>
            <p:ph type="sldNum" sz="quarter" idx="12"/>
          </p:nvPr>
        </p:nvSpPr>
        <p:spPr/>
        <p:txBody>
          <a:bodyPr/>
          <a:lstStyle/>
          <a:p>
            <a:fld id="{54F02670-6D1C-4A15-835B-C720A32F8175}" type="slidenum">
              <a:rPr kumimoji="1" lang="ja-JP" altLang="en-US" smtClean="0"/>
              <a:t>‹#›</a:t>
            </a:fld>
            <a:endParaRPr kumimoji="1" lang="ja-JP" altLang="en-US"/>
          </a:p>
        </p:txBody>
      </p:sp>
    </p:spTree>
    <p:extLst>
      <p:ext uri="{BB962C8B-B14F-4D97-AF65-F5344CB8AC3E}">
        <p14:creationId xmlns:p14="http://schemas.microsoft.com/office/powerpoint/2010/main" val="642600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BBFB1B-ECEA-44A9-8A9C-2A51A2357381}"/>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64536702-5FE5-423A-8098-C7A285B39F06}"/>
              </a:ext>
            </a:extLst>
          </p:cNvPr>
          <p:cNvSpPr>
            <a:spLocks noGrp="1"/>
          </p:cNvSpPr>
          <p:nvPr>
            <p:ph type="dt" sz="half" idx="10"/>
          </p:nvPr>
        </p:nvSpPr>
        <p:spPr/>
        <p:txBody>
          <a:bodyPr/>
          <a:lstStyle/>
          <a:p>
            <a:fld id="{5F8323D5-1389-4ABA-B4C1-BFD7EACA5E50}" type="datetimeFigureOut">
              <a:rPr kumimoji="1" lang="ja-JP" altLang="en-US" smtClean="0"/>
              <a:t>2022/2/17</a:t>
            </a:fld>
            <a:endParaRPr kumimoji="1" lang="ja-JP" altLang="en-US"/>
          </a:p>
        </p:txBody>
      </p:sp>
      <p:sp>
        <p:nvSpPr>
          <p:cNvPr id="4" name="フッター プレースホルダー 3">
            <a:extLst>
              <a:ext uri="{FF2B5EF4-FFF2-40B4-BE49-F238E27FC236}">
                <a16:creationId xmlns:a16="http://schemas.microsoft.com/office/drawing/2014/main" id="{6B68DA4D-A58B-4EE0-A6F7-84452F67307E}"/>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4C7CB670-CC52-4420-A2BB-E5281B879DF5}"/>
              </a:ext>
            </a:extLst>
          </p:cNvPr>
          <p:cNvSpPr>
            <a:spLocks noGrp="1"/>
          </p:cNvSpPr>
          <p:nvPr>
            <p:ph type="sldNum" sz="quarter" idx="12"/>
          </p:nvPr>
        </p:nvSpPr>
        <p:spPr/>
        <p:txBody>
          <a:bodyPr/>
          <a:lstStyle/>
          <a:p>
            <a:fld id="{54F02670-6D1C-4A15-835B-C720A32F8175}" type="slidenum">
              <a:rPr kumimoji="1" lang="ja-JP" altLang="en-US" smtClean="0"/>
              <a:t>‹#›</a:t>
            </a:fld>
            <a:endParaRPr kumimoji="1" lang="ja-JP" altLang="en-US"/>
          </a:p>
        </p:txBody>
      </p:sp>
    </p:spTree>
    <p:extLst>
      <p:ext uri="{BB962C8B-B14F-4D97-AF65-F5344CB8AC3E}">
        <p14:creationId xmlns:p14="http://schemas.microsoft.com/office/powerpoint/2010/main" val="33502851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F365A725-53B4-4DA0-8B2A-858EF56B6086}"/>
              </a:ext>
            </a:extLst>
          </p:cNvPr>
          <p:cNvSpPr>
            <a:spLocks noGrp="1"/>
          </p:cNvSpPr>
          <p:nvPr>
            <p:ph type="dt" sz="half" idx="10"/>
          </p:nvPr>
        </p:nvSpPr>
        <p:spPr/>
        <p:txBody>
          <a:bodyPr/>
          <a:lstStyle/>
          <a:p>
            <a:fld id="{5F8323D5-1389-4ABA-B4C1-BFD7EACA5E50}" type="datetimeFigureOut">
              <a:rPr kumimoji="1" lang="ja-JP" altLang="en-US" smtClean="0"/>
              <a:t>2022/2/17</a:t>
            </a:fld>
            <a:endParaRPr kumimoji="1" lang="ja-JP" altLang="en-US"/>
          </a:p>
        </p:txBody>
      </p:sp>
      <p:sp>
        <p:nvSpPr>
          <p:cNvPr id="3" name="フッター プレースホルダー 2">
            <a:extLst>
              <a:ext uri="{FF2B5EF4-FFF2-40B4-BE49-F238E27FC236}">
                <a16:creationId xmlns:a16="http://schemas.microsoft.com/office/drawing/2014/main" id="{96FDF65D-3E02-4F11-B87F-C4E0831B0B8B}"/>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D4EFF5E-8295-4F78-946B-8B56D92B5E8B}"/>
              </a:ext>
            </a:extLst>
          </p:cNvPr>
          <p:cNvSpPr>
            <a:spLocks noGrp="1"/>
          </p:cNvSpPr>
          <p:nvPr>
            <p:ph type="sldNum" sz="quarter" idx="12"/>
          </p:nvPr>
        </p:nvSpPr>
        <p:spPr/>
        <p:txBody>
          <a:bodyPr/>
          <a:lstStyle/>
          <a:p>
            <a:fld id="{54F02670-6D1C-4A15-835B-C720A32F8175}" type="slidenum">
              <a:rPr kumimoji="1" lang="ja-JP" altLang="en-US" smtClean="0"/>
              <a:t>‹#›</a:t>
            </a:fld>
            <a:endParaRPr kumimoji="1" lang="ja-JP" altLang="en-US"/>
          </a:p>
        </p:txBody>
      </p:sp>
    </p:spTree>
    <p:extLst>
      <p:ext uri="{BB962C8B-B14F-4D97-AF65-F5344CB8AC3E}">
        <p14:creationId xmlns:p14="http://schemas.microsoft.com/office/powerpoint/2010/main" val="2246300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A76FA9-7B3A-449C-83C0-54104B322C0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D7DB434-A13B-42FA-894C-0393EC0E31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70E5E947-C8A8-46D4-9AA4-4F50FD3D93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DC5F667-6243-4155-97DC-DCA3CECB0DC0}"/>
              </a:ext>
            </a:extLst>
          </p:cNvPr>
          <p:cNvSpPr>
            <a:spLocks noGrp="1"/>
          </p:cNvSpPr>
          <p:nvPr>
            <p:ph type="dt" sz="half" idx="10"/>
          </p:nvPr>
        </p:nvSpPr>
        <p:spPr/>
        <p:txBody>
          <a:bodyPr/>
          <a:lstStyle/>
          <a:p>
            <a:fld id="{5F8323D5-1389-4ABA-B4C1-BFD7EACA5E50}" type="datetimeFigureOut">
              <a:rPr kumimoji="1" lang="ja-JP" altLang="en-US" smtClean="0"/>
              <a:t>2022/2/17</a:t>
            </a:fld>
            <a:endParaRPr kumimoji="1" lang="ja-JP" altLang="en-US"/>
          </a:p>
        </p:txBody>
      </p:sp>
      <p:sp>
        <p:nvSpPr>
          <p:cNvPr id="6" name="フッター プレースホルダー 5">
            <a:extLst>
              <a:ext uri="{FF2B5EF4-FFF2-40B4-BE49-F238E27FC236}">
                <a16:creationId xmlns:a16="http://schemas.microsoft.com/office/drawing/2014/main" id="{957243F1-37E3-48A4-8CEB-872AB1A3754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89A5E41-5027-4167-951C-C1360C622B4A}"/>
              </a:ext>
            </a:extLst>
          </p:cNvPr>
          <p:cNvSpPr>
            <a:spLocks noGrp="1"/>
          </p:cNvSpPr>
          <p:nvPr>
            <p:ph type="sldNum" sz="quarter" idx="12"/>
          </p:nvPr>
        </p:nvSpPr>
        <p:spPr/>
        <p:txBody>
          <a:bodyPr/>
          <a:lstStyle/>
          <a:p>
            <a:fld id="{54F02670-6D1C-4A15-835B-C720A32F8175}" type="slidenum">
              <a:rPr kumimoji="1" lang="ja-JP" altLang="en-US" smtClean="0"/>
              <a:t>‹#›</a:t>
            </a:fld>
            <a:endParaRPr kumimoji="1" lang="ja-JP" altLang="en-US"/>
          </a:p>
        </p:txBody>
      </p:sp>
    </p:spTree>
    <p:extLst>
      <p:ext uri="{BB962C8B-B14F-4D97-AF65-F5344CB8AC3E}">
        <p14:creationId xmlns:p14="http://schemas.microsoft.com/office/powerpoint/2010/main" val="16011667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BA5B56-B695-467C-9A67-7708D2B2357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44469B49-2609-4516-AF7A-66F272E256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366D4522-096A-40F6-893E-56255FE7F2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1848B55-9356-4226-8F3D-B527BADD4AE7}"/>
              </a:ext>
            </a:extLst>
          </p:cNvPr>
          <p:cNvSpPr>
            <a:spLocks noGrp="1"/>
          </p:cNvSpPr>
          <p:nvPr>
            <p:ph type="dt" sz="half" idx="10"/>
          </p:nvPr>
        </p:nvSpPr>
        <p:spPr/>
        <p:txBody>
          <a:bodyPr/>
          <a:lstStyle/>
          <a:p>
            <a:fld id="{5F8323D5-1389-4ABA-B4C1-BFD7EACA5E50}" type="datetimeFigureOut">
              <a:rPr kumimoji="1" lang="ja-JP" altLang="en-US" smtClean="0"/>
              <a:t>2022/2/17</a:t>
            </a:fld>
            <a:endParaRPr kumimoji="1" lang="ja-JP" altLang="en-US"/>
          </a:p>
        </p:txBody>
      </p:sp>
      <p:sp>
        <p:nvSpPr>
          <p:cNvPr id="6" name="フッター プレースホルダー 5">
            <a:extLst>
              <a:ext uri="{FF2B5EF4-FFF2-40B4-BE49-F238E27FC236}">
                <a16:creationId xmlns:a16="http://schemas.microsoft.com/office/drawing/2014/main" id="{520A1F28-07A3-4206-8220-4384D9DCEA3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1A905E6-6ABA-4BDC-93BC-91E5F78DFBE0}"/>
              </a:ext>
            </a:extLst>
          </p:cNvPr>
          <p:cNvSpPr>
            <a:spLocks noGrp="1"/>
          </p:cNvSpPr>
          <p:nvPr>
            <p:ph type="sldNum" sz="quarter" idx="12"/>
          </p:nvPr>
        </p:nvSpPr>
        <p:spPr/>
        <p:txBody>
          <a:bodyPr/>
          <a:lstStyle/>
          <a:p>
            <a:fld id="{54F02670-6D1C-4A15-835B-C720A32F8175}" type="slidenum">
              <a:rPr kumimoji="1" lang="ja-JP" altLang="en-US" smtClean="0"/>
              <a:t>‹#›</a:t>
            </a:fld>
            <a:endParaRPr kumimoji="1" lang="ja-JP" altLang="en-US"/>
          </a:p>
        </p:txBody>
      </p:sp>
    </p:spTree>
    <p:extLst>
      <p:ext uri="{BB962C8B-B14F-4D97-AF65-F5344CB8AC3E}">
        <p14:creationId xmlns:p14="http://schemas.microsoft.com/office/powerpoint/2010/main" val="3143121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BBE7F95-F567-4CDC-9F98-02AD15803F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05ACA4C-05A6-443C-9995-18257F10C3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627CFB2-D4D1-4F1A-8554-A8DDAAA6E4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8323D5-1389-4ABA-B4C1-BFD7EACA5E50}" type="datetimeFigureOut">
              <a:rPr kumimoji="1" lang="ja-JP" altLang="en-US" smtClean="0"/>
              <a:t>2022/2/17</a:t>
            </a:fld>
            <a:endParaRPr kumimoji="1" lang="ja-JP" altLang="en-US"/>
          </a:p>
        </p:txBody>
      </p:sp>
      <p:sp>
        <p:nvSpPr>
          <p:cNvPr id="5" name="フッター プレースホルダー 4">
            <a:extLst>
              <a:ext uri="{FF2B5EF4-FFF2-40B4-BE49-F238E27FC236}">
                <a16:creationId xmlns:a16="http://schemas.microsoft.com/office/drawing/2014/main" id="{2DE47F40-30A8-4CF9-8AE0-F3D00E6783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108B2CDC-44FC-4CD5-ACF0-32EF0738AF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F02670-6D1C-4A15-835B-C720A32F8175}" type="slidenum">
              <a:rPr kumimoji="1" lang="ja-JP" altLang="en-US" smtClean="0"/>
              <a:t>‹#›</a:t>
            </a:fld>
            <a:endParaRPr kumimoji="1" lang="ja-JP" altLang="en-US"/>
          </a:p>
        </p:txBody>
      </p:sp>
    </p:spTree>
    <p:extLst>
      <p:ext uri="{BB962C8B-B14F-4D97-AF65-F5344CB8AC3E}">
        <p14:creationId xmlns:p14="http://schemas.microsoft.com/office/powerpoint/2010/main" val="4946413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4C7DB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2411" y="708113"/>
            <a:ext cx="11557348" cy="853492"/>
          </a:xfrm>
          <a:prstGeom prst="rect">
            <a:avLst/>
          </a:prstGeom>
        </p:spPr>
        <p:txBody>
          <a:bodyPr vert="horz" lIns="91440" tIns="45720" rIns="91440" bIns="45720" rtlCol="0" anchor="ctr">
            <a:normAutofit/>
          </a:bodyPr>
          <a:lstStyle/>
          <a:p>
            <a:r>
              <a:rPr lang="en-US" altLang="ja-JP" dirty="0"/>
              <a:t>Master Title Configuration</a:t>
            </a:r>
            <a:endParaRPr lang="en-US" dirty="0"/>
          </a:p>
        </p:txBody>
      </p:sp>
      <p:sp>
        <p:nvSpPr>
          <p:cNvPr id="3" name="Text Placeholder 2"/>
          <p:cNvSpPr>
            <a:spLocks noGrp="1"/>
          </p:cNvSpPr>
          <p:nvPr>
            <p:ph type="body" idx="1"/>
          </p:nvPr>
        </p:nvSpPr>
        <p:spPr>
          <a:xfrm>
            <a:off x="328809" y="2166533"/>
            <a:ext cx="11557348" cy="4010429"/>
          </a:xfrm>
          <a:prstGeom prst="rect">
            <a:avLst/>
          </a:prstGeom>
        </p:spPr>
        <p:txBody>
          <a:bodyPr vert="horz" lIns="91440" tIns="45720" rIns="91440" bIns="45720" rtlCol="0">
            <a:normAutofit/>
          </a:bodyPr>
          <a:lstStyle/>
          <a:p>
            <a:pPr lvl="0"/>
            <a:r>
              <a:rPr lang="en-US" altLang="ja-JP" dirty="0"/>
              <a:t>Master Text Configuration</a:t>
            </a:r>
            <a:endParaRPr lang="ja-JP" altLang="en-US" dirty="0"/>
          </a:p>
        </p:txBody>
      </p:sp>
      <p:sp>
        <p:nvSpPr>
          <p:cNvPr id="36" name="六角形 35"/>
          <p:cNvSpPr/>
          <p:nvPr/>
        </p:nvSpPr>
        <p:spPr>
          <a:xfrm>
            <a:off x="2212976" y="666750"/>
            <a:ext cx="589602" cy="523876"/>
          </a:xfrm>
          <a:prstGeom prst="hexagon">
            <a:avLst>
              <a:gd name="adj" fmla="val 26107"/>
              <a:gd name="vf" fmla="val 115470"/>
            </a:avLst>
          </a:prstGeom>
          <a:noFill/>
          <a:ln w="57150" cap="flat" cmpd="sng" algn="ctr">
            <a:solidFill>
              <a:srgbClr val="E7E6E6">
                <a:lumMod val="90000"/>
                <a:alpha val="16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37" name="六角形 36"/>
          <p:cNvSpPr/>
          <p:nvPr/>
        </p:nvSpPr>
        <p:spPr>
          <a:xfrm>
            <a:off x="47625" y="2724149"/>
            <a:ext cx="609600" cy="541645"/>
          </a:xfrm>
          <a:prstGeom prst="hexagon">
            <a:avLst>
              <a:gd name="adj" fmla="val 26107"/>
              <a:gd name="vf" fmla="val 115470"/>
            </a:avLst>
          </a:prstGeom>
          <a:noFill/>
          <a:ln w="57150" cap="flat" cmpd="sng" algn="ctr">
            <a:solidFill>
              <a:sysClr val="window" lastClr="FFFFFF">
                <a:lumMod val="85000"/>
                <a:alpha val="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38" name="六角形 37"/>
          <p:cNvSpPr/>
          <p:nvPr/>
        </p:nvSpPr>
        <p:spPr>
          <a:xfrm>
            <a:off x="2832101" y="257174"/>
            <a:ext cx="987424" cy="876301"/>
          </a:xfrm>
          <a:prstGeom prst="hexagon">
            <a:avLst>
              <a:gd name="adj" fmla="val 26107"/>
              <a:gd name="vf" fmla="val 115470"/>
            </a:avLst>
          </a:prstGeom>
          <a:noFill/>
          <a:ln w="57150" cap="flat" cmpd="sng" algn="ctr">
            <a:solidFill>
              <a:srgbClr val="E7E6E6">
                <a:lumMod val="90000"/>
                <a:alpha val="6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39" name="六角形 38"/>
          <p:cNvSpPr/>
          <p:nvPr/>
        </p:nvSpPr>
        <p:spPr>
          <a:xfrm>
            <a:off x="88900" y="-733425"/>
            <a:ext cx="1368425" cy="1181100"/>
          </a:xfrm>
          <a:prstGeom prst="hexagon">
            <a:avLst>
              <a:gd name="adj" fmla="val 26107"/>
              <a:gd name="vf" fmla="val 115470"/>
            </a:avLst>
          </a:prstGeom>
          <a:noFill/>
          <a:ln w="76200" cap="flat" cmpd="sng" algn="ctr">
            <a:solidFill>
              <a:srgbClr val="E7E6E6">
                <a:lumMod val="90000"/>
                <a:alpha val="31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40" name="六角形 39"/>
          <p:cNvSpPr/>
          <p:nvPr/>
        </p:nvSpPr>
        <p:spPr>
          <a:xfrm>
            <a:off x="660401" y="1895475"/>
            <a:ext cx="310881" cy="276226"/>
          </a:xfrm>
          <a:prstGeom prst="hexagon">
            <a:avLst>
              <a:gd name="adj" fmla="val 26107"/>
              <a:gd name="vf" fmla="val 115470"/>
            </a:avLst>
          </a:prstGeom>
          <a:noFill/>
          <a:ln w="38100" cap="flat" cmpd="sng" algn="ctr">
            <a:solidFill>
              <a:srgbClr val="E7E6E6">
                <a:alpha val="8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41" name="六角形 40"/>
          <p:cNvSpPr/>
          <p:nvPr/>
        </p:nvSpPr>
        <p:spPr>
          <a:xfrm>
            <a:off x="965201" y="561975"/>
            <a:ext cx="771840" cy="685800"/>
          </a:xfrm>
          <a:prstGeom prst="hexagon">
            <a:avLst>
              <a:gd name="adj" fmla="val 31663"/>
              <a:gd name="vf" fmla="val 115470"/>
            </a:avLst>
          </a:prstGeom>
          <a:solidFill>
            <a:sysClr val="window" lastClr="FFFFFF">
              <a:lumMod val="85000"/>
              <a:alpha val="5000"/>
            </a:sysClr>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42" name="六角形 41"/>
          <p:cNvSpPr/>
          <p:nvPr/>
        </p:nvSpPr>
        <p:spPr>
          <a:xfrm>
            <a:off x="1755776" y="276225"/>
            <a:ext cx="530224" cy="471118"/>
          </a:xfrm>
          <a:prstGeom prst="hexagon">
            <a:avLst>
              <a:gd name="adj" fmla="val 26107"/>
              <a:gd name="vf" fmla="val 115470"/>
            </a:avLst>
          </a:prstGeom>
          <a:solidFill>
            <a:sysClr val="window" lastClr="FFFFFF">
              <a:lumMod val="85000"/>
              <a:alpha val="11000"/>
            </a:sysClr>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43" name="六角形 42"/>
          <p:cNvSpPr/>
          <p:nvPr/>
        </p:nvSpPr>
        <p:spPr>
          <a:xfrm>
            <a:off x="1543050" y="-666750"/>
            <a:ext cx="1258436" cy="1181100"/>
          </a:xfrm>
          <a:prstGeom prst="hexagon">
            <a:avLst>
              <a:gd name="adj" fmla="val 26107"/>
              <a:gd name="vf" fmla="val 115470"/>
            </a:avLst>
          </a:prstGeom>
          <a:solidFill>
            <a:sysClr val="window" lastClr="FFFFFF">
              <a:lumMod val="85000"/>
              <a:alpha val="7000"/>
            </a:sysClr>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44" name="六角形 43"/>
          <p:cNvSpPr/>
          <p:nvPr/>
        </p:nvSpPr>
        <p:spPr>
          <a:xfrm>
            <a:off x="-779463" y="638174"/>
            <a:ext cx="1558925" cy="1333501"/>
          </a:xfrm>
          <a:prstGeom prst="hexagon">
            <a:avLst>
              <a:gd name="adj" fmla="val 26107"/>
              <a:gd name="vf" fmla="val 115470"/>
            </a:avLst>
          </a:prstGeom>
          <a:noFill/>
          <a:ln w="57150" cap="flat" cmpd="sng" algn="ctr">
            <a:solidFill>
              <a:sysClr val="window" lastClr="FFFFFF">
                <a:lumMod val="85000"/>
                <a:alpha val="28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45" name="六角形 44"/>
          <p:cNvSpPr/>
          <p:nvPr/>
        </p:nvSpPr>
        <p:spPr>
          <a:xfrm>
            <a:off x="3556001" y="-390525"/>
            <a:ext cx="837163" cy="742950"/>
          </a:xfrm>
          <a:prstGeom prst="hexagon">
            <a:avLst>
              <a:gd name="adj" fmla="val 26107"/>
              <a:gd name="vf" fmla="val 115470"/>
            </a:avLst>
          </a:prstGeom>
          <a:noFill/>
          <a:ln w="57150" cap="flat" cmpd="sng" algn="ctr">
            <a:solidFill>
              <a:srgbClr val="E7E6E6">
                <a:lumMod val="90000"/>
                <a:alpha val="24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46" name="六角形 45"/>
          <p:cNvSpPr/>
          <p:nvPr/>
        </p:nvSpPr>
        <p:spPr>
          <a:xfrm>
            <a:off x="574675" y="247649"/>
            <a:ext cx="844549" cy="790575"/>
          </a:xfrm>
          <a:prstGeom prst="hexagon">
            <a:avLst>
              <a:gd name="adj" fmla="val 31663"/>
              <a:gd name="vf" fmla="val 115470"/>
            </a:avLst>
          </a:prstGeom>
          <a:solidFill>
            <a:sysClr val="window" lastClr="FFFFFF">
              <a:lumMod val="85000"/>
              <a:alpha val="2000"/>
            </a:sysClr>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47" name="六角形 46"/>
          <p:cNvSpPr/>
          <p:nvPr/>
        </p:nvSpPr>
        <p:spPr>
          <a:xfrm>
            <a:off x="2108201" y="1409700"/>
            <a:ext cx="530224" cy="471118"/>
          </a:xfrm>
          <a:prstGeom prst="hexagon">
            <a:avLst>
              <a:gd name="adj" fmla="val 26107"/>
              <a:gd name="vf" fmla="val 115470"/>
            </a:avLst>
          </a:prstGeom>
          <a:solidFill>
            <a:sysClr val="window" lastClr="FFFFFF">
              <a:lumMod val="85000"/>
              <a:alpha val="8000"/>
            </a:sysClr>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48" name="六角形 47"/>
          <p:cNvSpPr/>
          <p:nvPr/>
        </p:nvSpPr>
        <p:spPr>
          <a:xfrm>
            <a:off x="879475" y="1400174"/>
            <a:ext cx="615949" cy="547287"/>
          </a:xfrm>
          <a:prstGeom prst="hexagon">
            <a:avLst>
              <a:gd name="adj" fmla="val 26107"/>
              <a:gd name="vf" fmla="val 115470"/>
            </a:avLst>
          </a:prstGeom>
          <a:solidFill>
            <a:sysClr val="window" lastClr="FFFFFF">
              <a:lumMod val="85000"/>
              <a:alpha val="6000"/>
            </a:sysClr>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49" name="六角形 48"/>
          <p:cNvSpPr/>
          <p:nvPr/>
        </p:nvSpPr>
        <p:spPr>
          <a:xfrm>
            <a:off x="4727576" y="-200026"/>
            <a:ext cx="1130299" cy="1003097"/>
          </a:xfrm>
          <a:prstGeom prst="hexagon">
            <a:avLst>
              <a:gd name="adj" fmla="val 26107"/>
              <a:gd name="vf" fmla="val 115470"/>
            </a:avLst>
          </a:prstGeom>
          <a:noFill/>
          <a:ln w="57150" cap="flat" cmpd="sng" algn="ctr">
            <a:solidFill>
              <a:srgbClr val="E7E6E6">
                <a:lumMod val="90000"/>
                <a:alpha val="3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50" name="六角形 49"/>
          <p:cNvSpPr/>
          <p:nvPr/>
        </p:nvSpPr>
        <p:spPr>
          <a:xfrm>
            <a:off x="184150" y="2105025"/>
            <a:ext cx="546721" cy="485776"/>
          </a:xfrm>
          <a:prstGeom prst="hexagon">
            <a:avLst>
              <a:gd name="adj" fmla="val 26107"/>
              <a:gd name="vf" fmla="val 115470"/>
            </a:avLst>
          </a:prstGeom>
          <a:solidFill>
            <a:sysClr val="window" lastClr="FFFFFF">
              <a:lumMod val="95000"/>
              <a:alpha val="5000"/>
            </a:sysClr>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52" name="六角形 51"/>
          <p:cNvSpPr/>
          <p:nvPr/>
        </p:nvSpPr>
        <p:spPr>
          <a:xfrm rot="10800000">
            <a:off x="9409606" y="5964543"/>
            <a:ext cx="589602" cy="523876"/>
          </a:xfrm>
          <a:prstGeom prst="hexagon">
            <a:avLst>
              <a:gd name="adj" fmla="val 26107"/>
              <a:gd name="vf" fmla="val 115470"/>
            </a:avLst>
          </a:prstGeom>
          <a:noFill/>
          <a:ln w="57150" cap="flat" cmpd="sng" algn="ctr">
            <a:solidFill>
              <a:srgbClr val="E7E6E6">
                <a:lumMod val="90000"/>
                <a:alpha val="16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53" name="六角形 52"/>
          <p:cNvSpPr/>
          <p:nvPr/>
        </p:nvSpPr>
        <p:spPr>
          <a:xfrm rot="10800000">
            <a:off x="11554959" y="3889375"/>
            <a:ext cx="609600" cy="541645"/>
          </a:xfrm>
          <a:prstGeom prst="hexagon">
            <a:avLst>
              <a:gd name="adj" fmla="val 26107"/>
              <a:gd name="vf" fmla="val 115470"/>
            </a:avLst>
          </a:prstGeom>
          <a:noFill/>
          <a:ln w="57150" cap="flat" cmpd="sng" algn="ctr">
            <a:solidFill>
              <a:sysClr val="window" lastClr="FFFFFF">
                <a:lumMod val="85000"/>
                <a:alpha val="1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54" name="六角形 53"/>
          <p:cNvSpPr/>
          <p:nvPr/>
        </p:nvSpPr>
        <p:spPr>
          <a:xfrm rot="10800000">
            <a:off x="8392659" y="6021694"/>
            <a:ext cx="987424" cy="876301"/>
          </a:xfrm>
          <a:prstGeom prst="hexagon">
            <a:avLst>
              <a:gd name="adj" fmla="val 26107"/>
              <a:gd name="vf" fmla="val 115470"/>
            </a:avLst>
          </a:prstGeom>
          <a:noFill/>
          <a:ln w="57150" cap="flat" cmpd="sng" algn="ctr">
            <a:solidFill>
              <a:srgbClr val="E7E6E6">
                <a:lumMod val="90000"/>
                <a:alpha val="1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55" name="六角形 54"/>
          <p:cNvSpPr/>
          <p:nvPr/>
        </p:nvSpPr>
        <p:spPr>
          <a:xfrm rot="10800000">
            <a:off x="10754859" y="6707494"/>
            <a:ext cx="1368425" cy="1181100"/>
          </a:xfrm>
          <a:prstGeom prst="hexagon">
            <a:avLst>
              <a:gd name="adj" fmla="val 26107"/>
              <a:gd name="vf" fmla="val 115470"/>
            </a:avLst>
          </a:prstGeom>
          <a:noFill/>
          <a:ln w="76200" cap="flat" cmpd="sng" algn="ctr">
            <a:solidFill>
              <a:srgbClr val="E7E6E6">
                <a:lumMod val="90000"/>
                <a:alpha val="3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56" name="六角形 55"/>
          <p:cNvSpPr/>
          <p:nvPr/>
        </p:nvSpPr>
        <p:spPr>
          <a:xfrm rot="10800000">
            <a:off x="11240902" y="4983468"/>
            <a:ext cx="310881" cy="276226"/>
          </a:xfrm>
          <a:prstGeom prst="hexagon">
            <a:avLst>
              <a:gd name="adj" fmla="val 26107"/>
              <a:gd name="vf" fmla="val 115470"/>
            </a:avLst>
          </a:prstGeom>
          <a:noFill/>
          <a:ln w="38100" cap="flat" cmpd="sng" algn="ctr">
            <a:solidFill>
              <a:srgbClr val="E7E6E6">
                <a:alpha val="1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57" name="六角形 56"/>
          <p:cNvSpPr/>
          <p:nvPr/>
        </p:nvSpPr>
        <p:spPr>
          <a:xfrm rot="10800000">
            <a:off x="10475143" y="5907394"/>
            <a:ext cx="771840" cy="685800"/>
          </a:xfrm>
          <a:prstGeom prst="hexagon">
            <a:avLst>
              <a:gd name="adj" fmla="val 31663"/>
              <a:gd name="vf" fmla="val 115470"/>
            </a:avLst>
          </a:prstGeom>
          <a:solidFill>
            <a:sysClr val="window" lastClr="FFFFFF">
              <a:lumMod val="85000"/>
              <a:alpha val="15000"/>
            </a:sysClr>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58" name="六角形 57"/>
          <p:cNvSpPr/>
          <p:nvPr/>
        </p:nvSpPr>
        <p:spPr>
          <a:xfrm rot="10800000">
            <a:off x="9926184" y="6407826"/>
            <a:ext cx="530224" cy="471118"/>
          </a:xfrm>
          <a:prstGeom prst="hexagon">
            <a:avLst>
              <a:gd name="adj" fmla="val 26107"/>
              <a:gd name="vf" fmla="val 115470"/>
            </a:avLst>
          </a:prstGeom>
          <a:solidFill>
            <a:sysClr val="window" lastClr="FFFFFF">
              <a:lumMod val="85000"/>
              <a:alpha val="18000"/>
            </a:sysClr>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59" name="六角形 58"/>
          <p:cNvSpPr/>
          <p:nvPr/>
        </p:nvSpPr>
        <p:spPr>
          <a:xfrm rot="10800000">
            <a:off x="9410698" y="6640819"/>
            <a:ext cx="1258436" cy="1181100"/>
          </a:xfrm>
          <a:prstGeom prst="hexagon">
            <a:avLst>
              <a:gd name="adj" fmla="val 26107"/>
              <a:gd name="vf" fmla="val 115470"/>
            </a:avLst>
          </a:prstGeom>
          <a:solidFill>
            <a:sysClr val="window" lastClr="FFFFFF">
              <a:lumMod val="85000"/>
              <a:alpha val="27000"/>
            </a:sysClr>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0" name="六角形 59"/>
          <p:cNvSpPr/>
          <p:nvPr/>
        </p:nvSpPr>
        <p:spPr>
          <a:xfrm rot="10800000">
            <a:off x="11432722" y="5183494"/>
            <a:ext cx="1558925" cy="1333501"/>
          </a:xfrm>
          <a:prstGeom prst="hexagon">
            <a:avLst>
              <a:gd name="adj" fmla="val 26107"/>
              <a:gd name="vf" fmla="val 115470"/>
            </a:avLst>
          </a:prstGeom>
          <a:noFill/>
          <a:ln w="57150" cap="flat" cmpd="sng" algn="ctr">
            <a:solidFill>
              <a:sysClr val="window" lastClr="FFFFFF">
                <a:lumMod val="85000"/>
                <a:alpha val="2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1" name="六角形 60"/>
          <p:cNvSpPr/>
          <p:nvPr/>
        </p:nvSpPr>
        <p:spPr>
          <a:xfrm rot="10800000">
            <a:off x="10769147" y="6088370"/>
            <a:ext cx="844549" cy="790575"/>
          </a:xfrm>
          <a:prstGeom prst="hexagon">
            <a:avLst>
              <a:gd name="adj" fmla="val 31663"/>
              <a:gd name="vf" fmla="val 115470"/>
            </a:avLst>
          </a:prstGeom>
          <a:solidFill>
            <a:sysClr val="window" lastClr="FFFFFF">
              <a:lumMod val="85000"/>
              <a:alpha val="20000"/>
            </a:sysClr>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2" name="六角形 61"/>
          <p:cNvSpPr/>
          <p:nvPr/>
        </p:nvSpPr>
        <p:spPr>
          <a:xfrm rot="10800000">
            <a:off x="9573759" y="5274351"/>
            <a:ext cx="530224" cy="471118"/>
          </a:xfrm>
          <a:prstGeom prst="hexagon">
            <a:avLst>
              <a:gd name="adj" fmla="val 26107"/>
              <a:gd name="vf" fmla="val 115470"/>
            </a:avLst>
          </a:prstGeom>
          <a:solidFill>
            <a:sysClr val="window" lastClr="FFFFFF">
              <a:lumMod val="85000"/>
              <a:alpha val="5000"/>
            </a:sysClr>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3" name="六角形 62"/>
          <p:cNvSpPr/>
          <p:nvPr/>
        </p:nvSpPr>
        <p:spPr>
          <a:xfrm rot="10800000">
            <a:off x="10716760" y="5207708"/>
            <a:ext cx="615949" cy="547287"/>
          </a:xfrm>
          <a:prstGeom prst="hexagon">
            <a:avLst>
              <a:gd name="adj" fmla="val 26107"/>
              <a:gd name="vf" fmla="val 115470"/>
            </a:avLst>
          </a:prstGeom>
          <a:solidFill>
            <a:sysClr val="window" lastClr="FFFFFF">
              <a:lumMod val="85000"/>
              <a:alpha val="8000"/>
            </a:sysClr>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4" name="六角形 63"/>
          <p:cNvSpPr/>
          <p:nvPr/>
        </p:nvSpPr>
        <p:spPr>
          <a:xfrm rot="10800000">
            <a:off x="6354309" y="6352098"/>
            <a:ext cx="1130299" cy="1003097"/>
          </a:xfrm>
          <a:prstGeom prst="hexagon">
            <a:avLst>
              <a:gd name="adj" fmla="val 26107"/>
              <a:gd name="vf" fmla="val 115470"/>
            </a:avLst>
          </a:prstGeom>
          <a:noFill/>
          <a:ln w="57150" cap="flat" cmpd="sng" algn="ctr">
            <a:solidFill>
              <a:srgbClr val="E7E6E6">
                <a:lumMod val="90000"/>
                <a:alpha val="8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5" name="六角形 64"/>
          <p:cNvSpPr/>
          <p:nvPr/>
        </p:nvSpPr>
        <p:spPr>
          <a:xfrm rot="10800000">
            <a:off x="11481313" y="4564368"/>
            <a:ext cx="546721" cy="485776"/>
          </a:xfrm>
          <a:prstGeom prst="hexagon">
            <a:avLst>
              <a:gd name="adj" fmla="val 26107"/>
              <a:gd name="vf" fmla="val 115470"/>
            </a:avLst>
          </a:prstGeom>
          <a:solidFill>
            <a:sysClr val="window" lastClr="FFFFFF">
              <a:lumMod val="95000"/>
              <a:alpha val="10000"/>
            </a:sysClr>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37574481"/>
      </p:ext>
    </p:extLst>
  </p:cSld>
  <p:clrMap bg1="lt1" tx1="dk1" bg2="lt2" tx2="dk2" accent1="accent1" accent2="accent2" accent3="accent3" accent4="accent4" accent5="accent5" accent6="accent6" hlink="hlink" folHlink="folHlink"/>
  <p:sldLayoutIdLst>
    <p:sldLayoutId id="2147483754" r:id="rId1"/>
  </p:sldLayoutIdLst>
  <p:hf hdr="0" dt="0"/>
  <p:txStyles>
    <p:titleStyle>
      <a:lvl1pPr algn="ctr" defTabSz="914324" rtl="0" eaLnBrk="1" latinLnBrk="0" hangingPunct="1">
        <a:lnSpc>
          <a:spcPct val="90000"/>
        </a:lnSpc>
        <a:spcBef>
          <a:spcPct val="0"/>
        </a:spcBef>
        <a:buNone/>
        <a:defRPr sz="4800" b="1" kern="1200">
          <a:solidFill>
            <a:schemeClr val="bg1"/>
          </a:solidFill>
          <a:latin typeface="メイリオ" panose="020B0604030504040204" pitchFamily="50" charset="-128"/>
          <a:ea typeface="メイリオ" panose="020B0604030504040204" pitchFamily="50" charset="-128"/>
          <a:cs typeface="+mj-cs"/>
        </a:defRPr>
      </a:lvl1pPr>
    </p:titleStyle>
    <p:bodyStyle>
      <a:lvl1pPr marL="0" indent="0" algn="l" defTabSz="914324" rtl="0" eaLnBrk="1" latinLnBrk="0" hangingPunct="1">
        <a:lnSpc>
          <a:spcPct val="130000"/>
        </a:lnSpc>
        <a:spcBef>
          <a:spcPts val="800"/>
        </a:spcBef>
        <a:buFontTx/>
        <a:buNone/>
        <a:defRPr sz="3200" b="1" kern="1200" baseline="0">
          <a:solidFill>
            <a:schemeClr val="bg1"/>
          </a:solidFill>
          <a:latin typeface="メイリオ" panose="020B0604030504040204" pitchFamily="50" charset="-128"/>
          <a:ea typeface="メイリオ" panose="020B0604030504040204" pitchFamily="50" charset="-128"/>
          <a:cs typeface="+mn-cs"/>
        </a:defRPr>
      </a:lvl1pPr>
      <a:lvl2pPr marL="457162" indent="0" algn="l" defTabSz="914324" rtl="0" eaLnBrk="1" latinLnBrk="0" hangingPunct="1">
        <a:lnSpc>
          <a:spcPct val="90000"/>
        </a:lnSpc>
        <a:spcBef>
          <a:spcPts val="500"/>
        </a:spcBef>
        <a:buFontTx/>
        <a:buNone/>
        <a:defRPr sz="2400" kern="1200">
          <a:solidFill>
            <a:schemeClr val="tx1"/>
          </a:solidFill>
          <a:latin typeface="+mn-lt"/>
          <a:ea typeface="+mn-ea"/>
          <a:cs typeface="+mn-cs"/>
        </a:defRPr>
      </a:lvl2pPr>
      <a:lvl3pPr marL="914324" indent="0" algn="l" defTabSz="914324" rtl="0" eaLnBrk="1" latinLnBrk="0" hangingPunct="1">
        <a:lnSpc>
          <a:spcPct val="90000"/>
        </a:lnSpc>
        <a:spcBef>
          <a:spcPts val="500"/>
        </a:spcBef>
        <a:buFontTx/>
        <a:buNone/>
        <a:defRPr sz="2000" kern="1200">
          <a:solidFill>
            <a:schemeClr val="tx1"/>
          </a:solidFill>
          <a:latin typeface="+mn-lt"/>
          <a:ea typeface="+mn-ea"/>
          <a:cs typeface="+mn-cs"/>
        </a:defRPr>
      </a:lvl3pPr>
      <a:lvl4pPr marL="1371486" indent="0" algn="l" defTabSz="914324" rtl="0" eaLnBrk="1" latinLnBrk="0" hangingPunct="1">
        <a:lnSpc>
          <a:spcPct val="90000"/>
        </a:lnSpc>
        <a:spcBef>
          <a:spcPts val="500"/>
        </a:spcBef>
        <a:buFontTx/>
        <a:buNone/>
        <a:defRPr sz="1800" kern="1200">
          <a:solidFill>
            <a:schemeClr val="tx1"/>
          </a:solidFill>
          <a:latin typeface="+mn-lt"/>
          <a:ea typeface="+mn-ea"/>
          <a:cs typeface="+mn-cs"/>
        </a:defRPr>
      </a:lvl4pPr>
      <a:lvl5pPr marL="1828648" indent="0" algn="l" defTabSz="914324" rtl="0" eaLnBrk="1" latinLnBrk="0" hangingPunct="1">
        <a:lnSpc>
          <a:spcPct val="90000"/>
        </a:lnSpc>
        <a:spcBef>
          <a:spcPts val="500"/>
        </a:spcBef>
        <a:buFontTx/>
        <a:buNone/>
        <a:defRPr sz="1800" kern="1200">
          <a:solidFill>
            <a:schemeClr val="tx1"/>
          </a:solidFill>
          <a:latin typeface="+mn-lt"/>
          <a:ea typeface="+mn-ea"/>
          <a:cs typeface="+mn-cs"/>
        </a:defRPr>
      </a:lvl5pPr>
      <a:lvl6pPr marL="2514390" indent="-228581" algn="l" defTabSz="91432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53" indent="-228581" algn="l" defTabSz="91432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14" indent="-228581" algn="l" defTabSz="91432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76" indent="-228581" algn="l" defTabSz="91432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24" rtl="0" eaLnBrk="1" latinLnBrk="0" hangingPunct="1">
        <a:defRPr sz="1800" kern="1200">
          <a:solidFill>
            <a:schemeClr val="tx1"/>
          </a:solidFill>
          <a:latin typeface="+mn-lt"/>
          <a:ea typeface="+mn-ea"/>
          <a:cs typeface="+mn-cs"/>
        </a:defRPr>
      </a:lvl1pPr>
      <a:lvl2pPr marL="457162" algn="l" defTabSz="914324" rtl="0" eaLnBrk="1" latinLnBrk="0" hangingPunct="1">
        <a:defRPr sz="1800" kern="1200">
          <a:solidFill>
            <a:schemeClr val="tx1"/>
          </a:solidFill>
          <a:latin typeface="+mn-lt"/>
          <a:ea typeface="+mn-ea"/>
          <a:cs typeface="+mn-cs"/>
        </a:defRPr>
      </a:lvl2pPr>
      <a:lvl3pPr marL="914324" algn="l" defTabSz="914324" rtl="0" eaLnBrk="1" latinLnBrk="0" hangingPunct="1">
        <a:defRPr sz="1800" kern="1200">
          <a:solidFill>
            <a:schemeClr val="tx1"/>
          </a:solidFill>
          <a:latin typeface="+mn-lt"/>
          <a:ea typeface="+mn-ea"/>
          <a:cs typeface="+mn-cs"/>
        </a:defRPr>
      </a:lvl3pPr>
      <a:lvl4pPr marL="1371486" algn="l" defTabSz="914324" rtl="0" eaLnBrk="1" latinLnBrk="0" hangingPunct="1">
        <a:defRPr sz="1800" kern="1200">
          <a:solidFill>
            <a:schemeClr val="tx1"/>
          </a:solidFill>
          <a:latin typeface="+mn-lt"/>
          <a:ea typeface="+mn-ea"/>
          <a:cs typeface="+mn-cs"/>
        </a:defRPr>
      </a:lvl4pPr>
      <a:lvl5pPr marL="1828647" algn="l" defTabSz="914324" rtl="0" eaLnBrk="1" latinLnBrk="0" hangingPunct="1">
        <a:defRPr sz="1800" kern="1200">
          <a:solidFill>
            <a:schemeClr val="tx1"/>
          </a:solidFill>
          <a:latin typeface="+mn-lt"/>
          <a:ea typeface="+mn-ea"/>
          <a:cs typeface="+mn-cs"/>
        </a:defRPr>
      </a:lvl5pPr>
      <a:lvl6pPr marL="2285810" algn="l" defTabSz="914324" rtl="0" eaLnBrk="1" latinLnBrk="0" hangingPunct="1">
        <a:defRPr sz="1800" kern="1200">
          <a:solidFill>
            <a:schemeClr val="tx1"/>
          </a:solidFill>
          <a:latin typeface="+mn-lt"/>
          <a:ea typeface="+mn-ea"/>
          <a:cs typeface="+mn-cs"/>
        </a:defRPr>
      </a:lvl6pPr>
      <a:lvl7pPr marL="2742971" algn="l" defTabSz="914324" rtl="0" eaLnBrk="1" latinLnBrk="0" hangingPunct="1">
        <a:defRPr sz="1800" kern="1200">
          <a:solidFill>
            <a:schemeClr val="tx1"/>
          </a:solidFill>
          <a:latin typeface="+mn-lt"/>
          <a:ea typeface="+mn-ea"/>
          <a:cs typeface="+mn-cs"/>
        </a:defRPr>
      </a:lvl7pPr>
      <a:lvl8pPr marL="3200133" algn="l" defTabSz="914324" rtl="0" eaLnBrk="1" latinLnBrk="0" hangingPunct="1">
        <a:defRPr sz="1800" kern="1200">
          <a:solidFill>
            <a:schemeClr val="tx1"/>
          </a:solidFill>
          <a:latin typeface="+mn-lt"/>
          <a:ea typeface="+mn-ea"/>
          <a:cs typeface="+mn-cs"/>
        </a:defRPr>
      </a:lvl8pPr>
      <a:lvl9pPr marL="3657295" algn="l" defTabSz="91432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learnopengl.com/Advanced-Lighting/Shadows/Shadow-Mapping" TargetMode="External"/><Relationship Id="rId2" Type="http://schemas.openxmlformats.org/officeDocument/2006/relationships/hyperlink" Target="https://learnopengl.com/Advanced-OpenGL/Instancing" TargetMode="External"/><Relationship Id="rId1" Type="http://schemas.openxmlformats.org/officeDocument/2006/relationships/slideLayout" Target="../slideLayouts/slideLayout2.xml"/><Relationship Id="rId4" Type="http://schemas.openxmlformats.org/officeDocument/2006/relationships/hyperlink" Target="https://learnopengl.com/Advanced-Lighting/Blo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2E23BD-C735-4E47-8A2F-B0421B6F4751}"/>
              </a:ext>
            </a:extLst>
          </p:cNvPr>
          <p:cNvSpPr>
            <a:spLocks noGrp="1"/>
          </p:cNvSpPr>
          <p:nvPr>
            <p:ph type="title"/>
          </p:nvPr>
        </p:nvSpPr>
        <p:spPr>
          <a:xfrm>
            <a:off x="2949283" y="2741898"/>
            <a:ext cx="4758824" cy="932879"/>
          </a:xfrm>
        </p:spPr>
        <p:txBody>
          <a:bodyPr anchor="t">
            <a:normAutofit/>
          </a:bodyPr>
          <a:lstStyle/>
          <a:p>
            <a:pPr algn="ctr"/>
            <a:r>
              <a:rPr kumimoji="1" lang="ja-JP" altLang="en-US" sz="5400" b="1" dirty="0">
                <a:latin typeface="+mn-ea"/>
                <a:ea typeface="+mn-ea"/>
              </a:rPr>
              <a:t>作品紹介</a:t>
            </a:r>
          </a:p>
        </p:txBody>
      </p:sp>
      <p:sp>
        <p:nvSpPr>
          <p:cNvPr id="43" name="コンテンツ プレースホルダー 2">
            <a:extLst>
              <a:ext uri="{FF2B5EF4-FFF2-40B4-BE49-F238E27FC236}">
                <a16:creationId xmlns:a16="http://schemas.microsoft.com/office/drawing/2014/main" id="{69CC54B5-98A2-4D12-A53E-E791D55121D5}"/>
              </a:ext>
            </a:extLst>
          </p:cNvPr>
          <p:cNvSpPr>
            <a:spLocks noGrp="1"/>
          </p:cNvSpPr>
          <p:nvPr>
            <p:ph idx="1"/>
          </p:nvPr>
        </p:nvSpPr>
        <p:spPr>
          <a:xfrm>
            <a:off x="5330948" y="5021568"/>
            <a:ext cx="6153912" cy="1425270"/>
          </a:xfrm>
        </p:spPr>
        <p:txBody>
          <a:bodyPr>
            <a:normAutofit fontScale="92500"/>
          </a:bodyPr>
          <a:lstStyle/>
          <a:p>
            <a:pPr marL="0" indent="0" algn="r">
              <a:buNone/>
            </a:pPr>
            <a:r>
              <a:rPr kumimoji="1" lang="ja-JP" altLang="en-US" sz="2400" dirty="0"/>
              <a:t>福岡デザイン＆テクノロジー専門学校　　</a:t>
            </a:r>
            <a:r>
              <a:rPr kumimoji="1" lang="en-US" altLang="ja-JP" sz="2400" dirty="0"/>
              <a:t>	</a:t>
            </a:r>
          </a:p>
          <a:p>
            <a:pPr marL="0" indent="0" algn="r">
              <a:buNone/>
            </a:pPr>
            <a:r>
              <a:rPr kumimoji="1" lang="en-US" altLang="ja-JP" sz="2400" dirty="0"/>
              <a:t>4</a:t>
            </a:r>
            <a:r>
              <a:rPr kumimoji="1" lang="ja-JP" altLang="en-US" sz="2400" dirty="0"/>
              <a:t>年スーパーゲームクリエイター専攻</a:t>
            </a:r>
            <a:endParaRPr kumimoji="1" lang="en-US" altLang="ja-JP" sz="2400" dirty="0"/>
          </a:p>
          <a:p>
            <a:pPr marL="0" indent="0" algn="r">
              <a:buNone/>
            </a:pPr>
            <a:r>
              <a:rPr lang="ja-JP" altLang="en-US" sz="2400" dirty="0"/>
              <a:t>原　誠矢</a:t>
            </a:r>
            <a:endParaRPr kumimoji="1" lang="ja-JP" altLang="en-US" sz="2400" dirty="0"/>
          </a:p>
        </p:txBody>
      </p:sp>
      <p:grpSp>
        <p:nvGrpSpPr>
          <p:cNvPr id="8" name="Group 7">
            <a:extLst>
              <a:ext uri="{FF2B5EF4-FFF2-40B4-BE49-F238E27FC236}">
                <a16:creationId xmlns:a16="http://schemas.microsoft.com/office/drawing/2014/main" id="{DDAE397D-2F47-480F-95CA-D5EDB24333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44" name="Freeform 5">
              <a:extLst>
                <a:ext uri="{FF2B5EF4-FFF2-40B4-BE49-F238E27FC236}">
                  <a16:creationId xmlns:a16="http://schemas.microsoft.com/office/drawing/2014/main" id="{BD66E0D2-4D47-45F5-9F6C-04DF950CB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0" name="Freeform 6">
              <a:extLst>
                <a:ext uri="{FF2B5EF4-FFF2-40B4-BE49-F238E27FC236}">
                  <a16:creationId xmlns:a16="http://schemas.microsoft.com/office/drawing/2014/main" id="{C36CD79E-81FA-41B2-9A38-E0E26BCBE8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7">
              <a:extLst>
                <a:ext uri="{FF2B5EF4-FFF2-40B4-BE49-F238E27FC236}">
                  <a16:creationId xmlns:a16="http://schemas.microsoft.com/office/drawing/2014/main" id="{58CF2E87-8DCB-4A21-A926-1879E39DE7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8">
              <a:extLst>
                <a:ext uri="{FF2B5EF4-FFF2-40B4-BE49-F238E27FC236}">
                  <a16:creationId xmlns:a16="http://schemas.microsoft.com/office/drawing/2014/main" id="{E8EBCED8-09A7-4078-908F-87C5C9094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9">
              <a:extLst>
                <a:ext uri="{FF2B5EF4-FFF2-40B4-BE49-F238E27FC236}">
                  <a16:creationId xmlns:a16="http://schemas.microsoft.com/office/drawing/2014/main" id="{881B8E24-1A3B-4288-834C-5C75EE61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 name="Freeform 10">
              <a:extLst>
                <a:ext uri="{FF2B5EF4-FFF2-40B4-BE49-F238E27FC236}">
                  <a16:creationId xmlns:a16="http://schemas.microsoft.com/office/drawing/2014/main" id="{CE6C6947-62CC-47B5-8006-0DBB11057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11">
              <a:extLst>
                <a:ext uri="{FF2B5EF4-FFF2-40B4-BE49-F238E27FC236}">
                  <a16:creationId xmlns:a16="http://schemas.microsoft.com/office/drawing/2014/main" id="{5A3EA873-FF38-49B1-AA18-6CAA8278A7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2">
              <a:extLst>
                <a:ext uri="{FF2B5EF4-FFF2-40B4-BE49-F238E27FC236}">
                  <a16:creationId xmlns:a16="http://schemas.microsoft.com/office/drawing/2014/main" id="{2B74FB34-BB05-4313-9474-A4F9B27A5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3">
              <a:extLst>
                <a:ext uri="{FF2B5EF4-FFF2-40B4-BE49-F238E27FC236}">
                  <a16:creationId xmlns:a16="http://schemas.microsoft.com/office/drawing/2014/main" id="{3673863D-063E-49A6-9856-52014BB4D6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4">
              <a:extLst>
                <a:ext uri="{FF2B5EF4-FFF2-40B4-BE49-F238E27FC236}">
                  <a16:creationId xmlns:a16="http://schemas.microsoft.com/office/drawing/2014/main" id="{59E7384A-6379-482C-8070-680EA33AF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5">
              <a:extLst>
                <a:ext uri="{FF2B5EF4-FFF2-40B4-BE49-F238E27FC236}">
                  <a16:creationId xmlns:a16="http://schemas.microsoft.com/office/drawing/2014/main" id="{C6A49E1B-06B5-467F-97A5-EE77945A7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6">
              <a:extLst>
                <a:ext uri="{FF2B5EF4-FFF2-40B4-BE49-F238E27FC236}">
                  <a16:creationId xmlns:a16="http://schemas.microsoft.com/office/drawing/2014/main" id="{C67D60A3-4CE7-453B-97D1-08DD83271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7">
              <a:extLst>
                <a:ext uri="{FF2B5EF4-FFF2-40B4-BE49-F238E27FC236}">
                  <a16:creationId xmlns:a16="http://schemas.microsoft.com/office/drawing/2014/main" id="{1333C1DC-BC77-4584-B472-AE19C4A09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8">
              <a:extLst>
                <a:ext uri="{FF2B5EF4-FFF2-40B4-BE49-F238E27FC236}">
                  <a16:creationId xmlns:a16="http://schemas.microsoft.com/office/drawing/2014/main" id="{30CC34F2-2D02-4DC8-8951-5E29E0866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9">
              <a:extLst>
                <a:ext uri="{FF2B5EF4-FFF2-40B4-BE49-F238E27FC236}">
                  <a16:creationId xmlns:a16="http://schemas.microsoft.com/office/drawing/2014/main" id="{C77A3E1B-1C72-4437-A8A1-FC659C9E85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20">
              <a:extLst>
                <a:ext uri="{FF2B5EF4-FFF2-40B4-BE49-F238E27FC236}">
                  <a16:creationId xmlns:a16="http://schemas.microsoft.com/office/drawing/2014/main" id="{4EE3E561-115A-4994-832B-FB79E4498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3" name="Freeform 21">
              <a:extLst>
                <a:ext uri="{FF2B5EF4-FFF2-40B4-BE49-F238E27FC236}">
                  <a16:creationId xmlns:a16="http://schemas.microsoft.com/office/drawing/2014/main" id="{D389D14E-E715-4844-8E58-ED5A66AB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1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6" name="Freeform 22">
              <a:extLst>
                <a:ext uri="{FF2B5EF4-FFF2-40B4-BE49-F238E27FC236}">
                  <a16:creationId xmlns:a16="http://schemas.microsoft.com/office/drawing/2014/main" id="{4208B28A-82FB-48D4-9087-806354C85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3">
              <a:extLst>
                <a:ext uri="{FF2B5EF4-FFF2-40B4-BE49-F238E27FC236}">
                  <a16:creationId xmlns:a16="http://schemas.microsoft.com/office/drawing/2014/main" id="{1330334B-C28B-49CB-8643-6EF946230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4">
              <a:extLst>
                <a:ext uri="{FF2B5EF4-FFF2-40B4-BE49-F238E27FC236}">
                  <a16:creationId xmlns:a16="http://schemas.microsoft.com/office/drawing/2014/main" id="{F221AA9B-1DD9-4FC4-947F-90C0582F7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5">
              <a:extLst>
                <a:ext uri="{FF2B5EF4-FFF2-40B4-BE49-F238E27FC236}">
                  <a16:creationId xmlns:a16="http://schemas.microsoft.com/office/drawing/2014/main" id="{9214B596-B3CC-43CB-A72A-2ADABBE5B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1" name="Isosceles Triangle 30">
            <a:extLst>
              <a:ext uri="{FF2B5EF4-FFF2-40B4-BE49-F238E27FC236}">
                <a16:creationId xmlns:a16="http://schemas.microsoft.com/office/drawing/2014/main" id="{64F9BF67-14D7-4F9D-A8E4-4BB8DE3512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75225" y="1331697"/>
            <a:ext cx="193249" cy="16659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600" dirty="0"/>
          </a:p>
        </p:txBody>
      </p:sp>
    </p:spTree>
    <p:extLst>
      <p:ext uri="{BB962C8B-B14F-4D97-AF65-F5344CB8AC3E}">
        <p14:creationId xmlns:p14="http://schemas.microsoft.com/office/powerpoint/2010/main" val="44283675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テキスト ボックス 3"/>
          <p:cNvSpPr txBox="1"/>
          <p:nvPr/>
        </p:nvSpPr>
        <p:spPr>
          <a:xfrm>
            <a:off x="442913" y="581025"/>
            <a:ext cx="5824928" cy="646331"/>
          </a:xfrm>
          <a:prstGeom prst="rect">
            <a:avLst/>
          </a:prstGeom>
          <a:noFill/>
        </p:spPr>
        <p:txBody>
          <a:bodyPr wrap="none" rtlCol="0">
            <a:spAutoFit/>
          </a:bodyPr>
          <a:lstStyle>
            <a:defPPr>
              <a:defRPr lang="ja-JP"/>
            </a:defPPr>
            <a:lvl1pPr>
              <a:defRPr sz="3600" b="1">
                <a:solidFill>
                  <a:schemeClr val="bg1"/>
                </a:solidFill>
                <a:latin typeface="メイリオ" panose="020B0604030504040204" pitchFamily="50" charset="-128"/>
                <a:ea typeface="メイリオ" panose="020B0604030504040204" pitchFamily="50" charset="-128"/>
              </a:defRPr>
            </a:lvl1pPr>
          </a:lstStyle>
          <a:p>
            <a:r>
              <a:rPr lang="en-US" altLang="ja-JP" dirty="0"/>
              <a:t>Geometry</a:t>
            </a:r>
            <a:r>
              <a:rPr lang="ja-JP" altLang="en-US" dirty="0"/>
              <a:t> </a:t>
            </a:r>
            <a:r>
              <a:rPr lang="en-US" altLang="ja-JP" dirty="0"/>
              <a:t>Instancing</a:t>
            </a:r>
            <a:r>
              <a:rPr lang="ja-JP" altLang="en-US" dirty="0"/>
              <a:t>①</a:t>
            </a:r>
          </a:p>
        </p:txBody>
      </p:sp>
      <p:sp>
        <p:nvSpPr>
          <p:cNvPr id="8" name="正方形/長方形 7">
            <a:extLst>
              <a:ext uri="{FF2B5EF4-FFF2-40B4-BE49-F238E27FC236}">
                <a16:creationId xmlns:a16="http://schemas.microsoft.com/office/drawing/2014/main" id="{BB0F95C0-0B00-4805-8F32-C055CD465A38}"/>
              </a:ext>
            </a:extLst>
          </p:cNvPr>
          <p:cNvSpPr/>
          <p:nvPr/>
        </p:nvSpPr>
        <p:spPr>
          <a:xfrm>
            <a:off x="5995343" y="2066389"/>
            <a:ext cx="2262392" cy="19147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a:latin typeface="メイリオ" panose="020B0604030504040204" pitchFamily="50" charset="-128"/>
                <a:ea typeface="メイリオ" panose="020B0604030504040204" pitchFamily="50" charset="-128"/>
              </a:rPr>
              <a:t>キャラクター</a:t>
            </a:r>
            <a:endParaRPr lang="en-US" altLang="ja-JP" sz="2400" b="1">
              <a:latin typeface="メイリオ" panose="020B0604030504040204" pitchFamily="50" charset="-128"/>
              <a:ea typeface="メイリオ" panose="020B0604030504040204" pitchFamily="50" charset="-128"/>
            </a:endParaRPr>
          </a:p>
          <a:p>
            <a:pPr algn="ctr"/>
            <a:r>
              <a:rPr kumimoji="1" lang="ja-JP" altLang="en-US" sz="2400" b="1">
                <a:latin typeface="メイリオ" panose="020B0604030504040204" pitchFamily="50" charset="-128"/>
                <a:ea typeface="メイリオ" panose="020B0604030504040204" pitchFamily="50" charset="-128"/>
              </a:rPr>
              <a:t>描画処理</a:t>
            </a:r>
            <a:endParaRPr kumimoji="1" lang="ja-JP" altLang="en-US" sz="2400" b="1" dirty="0">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id="{FC2AF4D2-728B-4541-A381-D5DA8EC04778}"/>
              </a:ext>
            </a:extLst>
          </p:cNvPr>
          <p:cNvSpPr/>
          <p:nvPr/>
        </p:nvSpPr>
        <p:spPr>
          <a:xfrm>
            <a:off x="4653487" y="2075906"/>
            <a:ext cx="731808" cy="191506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tx1"/>
                </a:solidFill>
                <a:latin typeface="メイリオ" panose="020B0604030504040204" pitchFamily="50" charset="-128"/>
                <a:ea typeface="メイリオ" panose="020B0604030504040204" pitchFamily="50" charset="-128"/>
              </a:rPr>
              <a:t>描画設定</a:t>
            </a:r>
          </a:p>
        </p:txBody>
      </p:sp>
      <p:sp>
        <p:nvSpPr>
          <p:cNvPr id="2" name="円形吹き出し 1"/>
          <p:cNvSpPr/>
          <p:nvPr/>
        </p:nvSpPr>
        <p:spPr>
          <a:xfrm>
            <a:off x="1885070" y="1519311"/>
            <a:ext cx="2053883" cy="1350499"/>
          </a:xfrm>
          <a:prstGeom prst="wedgeEllipseCallout">
            <a:avLst>
              <a:gd name="adj1" fmla="val 88078"/>
              <a:gd name="adj2" fmla="val 22917"/>
            </a:avLst>
          </a:prstGeom>
          <a:solidFill>
            <a:schemeClr val="bg1"/>
          </a:solid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067951" y="1842866"/>
            <a:ext cx="1723549" cy="830997"/>
          </a:xfrm>
          <a:prstGeom prst="rect">
            <a:avLst/>
          </a:prstGeom>
          <a:noFill/>
        </p:spPr>
        <p:txBody>
          <a:bodyPr wrap="none" rtlCol="0">
            <a:spAutoFit/>
          </a:bodyPr>
          <a:lstStyle/>
          <a:p>
            <a:r>
              <a:rPr lang="ja-JP" altLang="en-US" sz="2400" b="1">
                <a:latin typeface="メイリオ" panose="020B0604030504040204" pitchFamily="50" charset="-128"/>
                <a:ea typeface="メイリオ" panose="020B0604030504040204" pitchFamily="50" charset="-128"/>
              </a:rPr>
              <a:t>表示の</a:t>
            </a:r>
            <a:endParaRPr lang="en-US" altLang="ja-JP" sz="2400" b="1">
              <a:latin typeface="メイリオ" panose="020B0604030504040204" pitchFamily="50" charset="-128"/>
              <a:ea typeface="メイリオ" panose="020B0604030504040204" pitchFamily="50" charset="-128"/>
            </a:endParaRPr>
          </a:p>
          <a:p>
            <a:r>
              <a:rPr lang="ja-JP" altLang="en-US" sz="2400" b="1">
                <a:latin typeface="メイリオ" panose="020B0604030504040204" pitchFamily="50" charset="-128"/>
                <a:ea typeface="メイリオ" panose="020B0604030504040204" pitchFamily="50" charset="-128"/>
              </a:rPr>
              <a:t>位置・姿勢</a:t>
            </a:r>
            <a:endParaRPr kumimoji="1" lang="ja-JP" altLang="en-US" sz="2400" b="1">
              <a:latin typeface="メイリオ" panose="020B0604030504040204" pitchFamily="50" charset="-128"/>
              <a:ea typeface="メイリオ" panose="020B0604030504040204" pitchFamily="50" charset="-128"/>
            </a:endParaRPr>
          </a:p>
        </p:txBody>
      </p:sp>
      <p:grpSp>
        <p:nvGrpSpPr>
          <p:cNvPr id="38" name="グループ化 37"/>
          <p:cNvGrpSpPr/>
          <p:nvPr/>
        </p:nvGrpSpPr>
        <p:grpSpPr>
          <a:xfrm>
            <a:off x="5416061" y="822790"/>
            <a:ext cx="3522786" cy="3172435"/>
            <a:chOff x="5416061" y="822790"/>
            <a:chExt cx="3522786" cy="3172435"/>
          </a:xfrm>
        </p:grpSpPr>
        <p:sp>
          <p:nvSpPr>
            <p:cNvPr id="11" name="円形吹き出し 10"/>
            <p:cNvSpPr/>
            <p:nvPr/>
          </p:nvSpPr>
          <p:spPr>
            <a:xfrm>
              <a:off x="5940083" y="822790"/>
              <a:ext cx="2998764" cy="1350499"/>
            </a:xfrm>
            <a:prstGeom prst="wedgeEllipseCallout">
              <a:avLst>
                <a:gd name="adj1" fmla="val -47247"/>
                <a:gd name="adj2" fmla="val 69792"/>
              </a:avLst>
            </a:prstGeom>
            <a:solidFill>
              <a:schemeClr val="bg1"/>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6267841" y="1065270"/>
              <a:ext cx="2339102" cy="830997"/>
            </a:xfrm>
            <a:prstGeom prst="rect">
              <a:avLst/>
            </a:prstGeom>
            <a:noFill/>
          </p:spPr>
          <p:txBody>
            <a:bodyPr wrap="none" rtlCol="0">
              <a:spAutoFit/>
            </a:bodyPr>
            <a:lstStyle/>
            <a:p>
              <a:r>
                <a:rPr kumimoji="1" lang="ja-JP" altLang="en-US" sz="2400" b="1" dirty="0">
                  <a:latin typeface="メイリオ" panose="020B0604030504040204" pitchFamily="50" charset="-128"/>
                  <a:ea typeface="メイリオ" panose="020B0604030504040204" pitchFamily="50" charset="-128"/>
                </a:rPr>
                <a:t>処理の</a:t>
              </a:r>
              <a:endParaRPr kumimoji="1" lang="en-US" altLang="ja-JP" sz="2400" b="1" dirty="0">
                <a:latin typeface="メイリオ" panose="020B0604030504040204" pitchFamily="50" charset="-128"/>
                <a:ea typeface="メイリオ" panose="020B0604030504040204" pitchFamily="50" charset="-128"/>
              </a:endParaRPr>
            </a:p>
            <a:p>
              <a:r>
                <a:rPr lang="ja-JP" altLang="en-US" sz="2400" b="1" dirty="0">
                  <a:latin typeface="メイリオ" panose="020B0604030504040204" pitchFamily="50" charset="-128"/>
                  <a:ea typeface="メイリオ" panose="020B0604030504040204" pitchFamily="50" charset="-128"/>
                </a:rPr>
                <a:t>切り替えに負荷</a:t>
              </a:r>
              <a:endParaRPr kumimoji="1" lang="ja-JP" altLang="en-US" sz="2400" b="1" dirty="0">
                <a:latin typeface="メイリオ" panose="020B0604030504040204" pitchFamily="50" charset="-128"/>
                <a:ea typeface="メイリオ" panose="020B0604030504040204" pitchFamily="50" charset="-128"/>
              </a:endParaRPr>
            </a:p>
          </p:txBody>
        </p:sp>
        <p:sp>
          <p:nvSpPr>
            <p:cNvPr id="7" name="正方形/長方形 6"/>
            <p:cNvSpPr/>
            <p:nvPr/>
          </p:nvSpPr>
          <p:spPr>
            <a:xfrm>
              <a:off x="5416061" y="2067951"/>
              <a:ext cx="548641" cy="192727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 name="グループ化 38"/>
          <p:cNvGrpSpPr/>
          <p:nvPr/>
        </p:nvGrpSpPr>
        <p:grpSpPr>
          <a:xfrm>
            <a:off x="810663" y="4147626"/>
            <a:ext cx="11071848" cy="1055075"/>
            <a:chOff x="810663" y="4147626"/>
            <a:chExt cx="11071848" cy="1055075"/>
          </a:xfrm>
        </p:grpSpPr>
        <p:sp>
          <p:nvSpPr>
            <p:cNvPr id="9" name="正方形/長方形 8">
              <a:extLst>
                <a:ext uri="{FF2B5EF4-FFF2-40B4-BE49-F238E27FC236}">
                  <a16:creationId xmlns:a16="http://schemas.microsoft.com/office/drawing/2014/main" id="{BB0F95C0-0B00-4805-8F32-C055CD465A38}"/>
                </a:ext>
              </a:extLst>
            </p:cNvPr>
            <p:cNvSpPr/>
            <p:nvPr/>
          </p:nvSpPr>
          <p:spPr>
            <a:xfrm>
              <a:off x="1589813" y="4149970"/>
              <a:ext cx="1392539" cy="10527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latin typeface="メイリオ" panose="020B0604030504040204" pitchFamily="50" charset="-128"/>
                  <a:ea typeface="メイリオ" panose="020B0604030504040204" pitchFamily="50" charset="-128"/>
                </a:rPr>
                <a:t>キャラクター</a:t>
              </a:r>
              <a:endParaRPr lang="en-US" altLang="ja-JP" sz="1400" b="1">
                <a:latin typeface="メイリオ" panose="020B0604030504040204" pitchFamily="50" charset="-128"/>
                <a:ea typeface="メイリオ" panose="020B0604030504040204" pitchFamily="50" charset="-128"/>
              </a:endParaRPr>
            </a:p>
            <a:p>
              <a:pPr algn="ctr"/>
              <a:r>
                <a:rPr kumimoji="1" lang="ja-JP" altLang="en-US" sz="1400" b="1">
                  <a:latin typeface="メイリオ" panose="020B0604030504040204" pitchFamily="50" charset="-128"/>
                  <a:ea typeface="メイリオ" panose="020B0604030504040204" pitchFamily="50" charset="-128"/>
                </a:rPr>
                <a:t>描画処理</a:t>
              </a:r>
              <a:endParaRPr kumimoji="1" lang="ja-JP" altLang="en-US" sz="1400" b="1" dirty="0">
                <a:latin typeface="メイリオ" panose="020B0604030504040204" pitchFamily="50" charset="-128"/>
                <a:ea typeface="メイリオ" panose="020B0604030504040204" pitchFamily="50" charset="-128"/>
              </a:endParaRPr>
            </a:p>
          </p:txBody>
        </p:sp>
        <p:sp>
          <p:nvSpPr>
            <p:cNvPr id="10" name="正方形/長方形 9">
              <a:extLst>
                <a:ext uri="{FF2B5EF4-FFF2-40B4-BE49-F238E27FC236}">
                  <a16:creationId xmlns:a16="http://schemas.microsoft.com/office/drawing/2014/main" id="{FC2AF4D2-728B-4541-A381-D5DA8EC04778}"/>
                </a:ext>
              </a:extLst>
            </p:cNvPr>
            <p:cNvSpPr/>
            <p:nvPr/>
          </p:nvSpPr>
          <p:spPr>
            <a:xfrm>
              <a:off x="810663" y="4157947"/>
              <a:ext cx="371023" cy="104475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a:solidFill>
                    <a:schemeClr val="tx1"/>
                  </a:solidFill>
                  <a:latin typeface="メイリオ" panose="020B0604030504040204" pitchFamily="50" charset="-128"/>
                  <a:ea typeface="メイリオ" panose="020B0604030504040204" pitchFamily="50" charset="-128"/>
                </a:rPr>
                <a:t>設定</a:t>
              </a:r>
              <a:endParaRPr lang="ja-JP" altLang="en-US" sz="1600" b="1" dirty="0">
                <a:solidFill>
                  <a:schemeClr val="tx1"/>
                </a:solidFill>
                <a:latin typeface="メイリオ" panose="020B0604030504040204" pitchFamily="50" charset="-128"/>
                <a:ea typeface="メイリオ" panose="020B0604030504040204" pitchFamily="50" charset="-128"/>
              </a:endParaRPr>
            </a:p>
          </p:txBody>
        </p:sp>
        <p:sp>
          <p:nvSpPr>
            <p:cNvPr id="13" name="正方形/長方形 12"/>
            <p:cNvSpPr/>
            <p:nvPr/>
          </p:nvSpPr>
          <p:spPr>
            <a:xfrm>
              <a:off x="1193411" y="4151279"/>
              <a:ext cx="368104" cy="1051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BB0F95C0-0B00-4805-8F32-C055CD465A38}"/>
                </a:ext>
              </a:extLst>
            </p:cNvPr>
            <p:cNvSpPr/>
            <p:nvPr/>
          </p:nvSpPr>
          <p:spPr>
            <a:xfrm>
              <a:off x="3824231" y="4149970"/>
              <a:ext cx="1392539" cy="10527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latin typeface="メイリオ" panose="020B0604030504040204" pitchFamily="50" charset="-128"/>
                  <a:ea typeface="メイリオ" panose="020B0604030504040204" pitchFamily="50" charset="-128"/>
                </a:rPr>
                <a:t>キャラクター</a:t>
              </a:r>
              <a:endParaRPr lang="en-US" altLang="ja-JP" sz="1400" b="1">
                <a:latin typeface="メイリオ" panose="020B0604030504040204" pitchFamily="50" charset="-128"/>
                <a:ea typeface="メイリオ" panose="020B0604030504040204" pitchFamily="50" charset="-128"/>
              </a:endParaRPr>
            </a:p>
            <a:p>
              <a:pPr algn="ctr"/>
              <a:r>
                <a:rPr kumimoji="1" lang="ja-JP" altLang="en-US" sz="1400" b="1">
                  <a:latin typeface="メイリオ" panose="020B0604030504040204" pitchFamily="50" charset="-128"/>
                  <a:ea typeface="メイリオ" panose="020B0604030504040204" pitchFamily="50" charset="-128"/>
                </a:rPr>
                <a:t>描画処理</a:t>
              </a:r>
              <a:endParaRPr kumimoji="1" lang="ja-JP" altLang="en-US" sz="1400" b="1" dirty="0">
                <a:latin typeface="メイリオ" panose="020B0604030504040204" pitchFamily="50" charset="-128"/>
                <a:ea typeface="メイリオ" panose="020B0604030504040204" pitchFamily="50" charset="-128"/>
              </a:endParaRPr>
            </a:p>
          </p:txBody>
        </p:sp>
        <p:sp>
          <p:nvSpPr>
            <p:cNvPr id="15" name="正方形/長方形 14">
              <a:extLst>
                <a:ext uri="{FF2B5EF4-FFF2-40B4-BE49-F238E27FC236}">
                  <a16:creationId xmlns:a16="http://schemas.microsoft.com/office/drawing/2014/main" id="{FC2AF4D2-728B-4541-A381-D5DA8EC04778}"/>
                </a:ext>
              </a:extLst>
            </p:cNvPr>
            <p:cNvSpPr/>
            <p:nvPr/>
          </p:nvSpPr>
          <p:spPr>
            <a:xfrm>
              <a:off x="3045081" y="4157947"/>
              <a:ext cx="371023" cy="104475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a:solidFill>
                    <a:schemeClr val="tx1"/>
                  </a:solidFill>
                  <a:latin typeface="メイリオ" panose="020B0604030504040204" pitchFamily="50" charset="-128"/>
                  <a:ea typeface="メイリオ" panose="020B0604030504040204" pitchFamily="50" charset="-128"/>
                </a:rPr>
                <a:t>設定</a:t>
              </a:r>
              <a:endParaRPr lang="ja-JP" altLang="en-US" sz="1600" b="1" dirty="0">
                <a:solidFill>
                  <a:schemeClr val="tx1"/>
                </a:solidFill>
                <a:latin typeface="メイリオ" panose="020B0604030504040204" pitchFamily="50" charset="-128"/>
                <a:ea typeface="メイリオ" panose="020B0604030504040204" pitchFamily="50" charset="-128"/>
              </a:endParaRPr>
            </a:p>
          </p:txBody>
        </p:sp>
        <p:sp>
          <p:nvSpPr>
            <p:cNvPr id="16" name="正方形/長方形 15"/>
            <p:cNvSpPr/>
            <p:nvPr/>
          </p:nvSpPr>
          <p:spPr>
            <a:xfrm>
              <a:off x="3427829" y="4151279"/>
              <a:ext cx="368104" cy="1051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BB0F95C0-0B00-4805-8F32-C055CD465A38}"/>
                </a:ext>
              </a:extLst>
            </p:cNvPr>
            <p:cNvSpPr/>
            <p:nvPr/>
          </p:nvSpPr>
          <p:spPr>
            <a:xfrm>
              <a:off x="6046926" y="4149970"/>
              <a:ext cx="1392539" cy="10527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latin typeface="メイリオ" panose="020B0604030504040204" pitchFamily="50" charset="-128"/>
                  <a:ea typeface="メイリオ" panose="020B0604030504040204" pitchFamily="50" charset="-128"/>
                </a:rPr>
                <a:t>キャラクター</a:t>
              </a:r>
              <a:endParaRPr lang="en-US" altLang="ja-JP" sz="1400" b="1">
                <a:latin typeface="メイリオ" panose="020B0604030504040204" pitchFamily="50" charset="-128"/>
                <a:ea typeface="メイリオ" panose="020B0604030504040204" pitchFamily="50" charset="-128"/>
              </a:endParaRPr>
            </a:p>
            <a:p>
              <a:pPr algn="ctr"/>
              <a:r>
                <a:rPr kumimoji="1" lang="ja-JP" altLang="en-US" sz="1400" b="1">
                  <a:latin typeface="メイリオ" panose="020B0604030504040204" pitchFamily="50" charset="-128"/>
                  <a:ea typeface="メイリオ" panose="020B0604030504040204" pitchFamily="50" charset="-128"/>
                </a:rPr>
                <a:t>描画処理</a:t>
              </a:r>
              <a:endParaRPr kumimoji="1" lang="ja-JP" altLang="en-US" sz="1400" b="1" dirty="0">
                <a:latin typeface="メイリオ" panose="020B0604030504040204" pitchFamily="50" charset="-128"/>
                <a:ea typeface="メイリオ" panose="020B0604030504040204" pitchFamily="50" charset="-128"/>
              </a:endParaRPr>
            </a:p>
          </p:txBody>
        </p:sp>
        <p:sp>
          <p:nvSpPr>
            <p:cNvPr id="18" name="正方形/長方形 17">
              <a:extLst>
                <a:ext uri="{FF2B5EF4-FFF2-40B4-BE49-F238E27FC236}">
                  <a16:creationId xmlns:a16="http://schemas.microsoft.com/office/drawing/2014/main" id="{FC2AF4D2-728B-4541-A381-D5DA8EC04778}"/>
                </a:ext>
              </a:extLst>
            </p:cNvPr>
            <p:cNvSpPr/>
            <p:nvPr/>
          </p:nvSpPr>
          <p:spPr>
            <a:xfrm>
              <a:off x="5267776" y="4157947"/>
              <a:ext cx="371023" cy="104475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a:solidFill>
                    <a:schemeClr val="tx1"/>
                  </a:solidFill>
                  <a:latin typeface="メイリオ" panose="020B0604030504040204" pitchFamily="50" charset="-128"/>
                  <a:ea typeface="メイリオ" panose="020B0604030504040204" pitchFamily="50" charset="-128"/>
                </a:rPr>
                <a:t>設定</a:t>
              </a:r>
              <a:endParaRPr lang="ja-JP" altLang="en-US" sz="1600" b="1" dirty="0">
                <a:solidFill>
                  <a:schemeClr val="tx1"/>
                </a:solidFill>
                <a:latin typeface="メイリオ" panose="020B0604030504040204" pitchFamily="50" charset="-128"/>
                <a:ea typeface="メイリオ" panose="020B0604030504040204" pitchFamily="50" charset="-128"/>
              </a:endParaRPr>
            </a:p>
          </p:txBody>
        </p:sp>
        <p:sp>
          <p:nvSpPr>
            <p:cNvPr id="19" name="正方形/長方形 18"/>
            <p:cNvSpPr/>
            <p:nvPr/>
          </p:nvSpPr>
          <p:spPr>
            <a:xfrm>
              <a:off x="5650524" y="4151279"/>
              <a:ext cx="368104" cy="1051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BB0F95C0-0B00-4805-8F32-C055CD465A38}"/>
                </a:ext>
              </a:extLst>
            </p:cNvPr>
            <p:cNvSpPr/>
            <p:nvPr/>
          </p:nvSpPr>
          <p:spPr>
            <a:xfrm>
              <a:off x="8269622" y="4149970"/>
              <a:ext cx="1392539" cy="10527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latin typeface="メイリオ" panose="020B0604030504040204" pitchFamily="50" charset="-128"/>
                  <a:ea typeface="メイリオ" panose="020B0604030504040204" pitchFamily="50" charset="-128"/>
                </a:rPr>
                <a:t>キャラクター</a:t>
              </a:r>
              <a:endParaRPr lang="en-US" altLang="ja-JP" sz="1400" b="1">
                <a:latin typeface="メイリオ" panose="020B0604030504040204" pitchFamily="50" charset="-128"/>
                <a:ea typeface="メイリオ" panose="020B0604030504040204" pitchFamily="50" charset="-128"/>
              </a:endParaRPr>
            </a:p>
            <a:p>
              <a:pPr algn="ctr"/>
              <a:r>
                <a:rPr kumimoji="1" lang="ja-JP" altLang="en-US" sz="1400" b="1">
                  <a:latin typeface="メイリオ" panose="020B0604030504040204" pitchFamily="50" charset="-128"/>
                  <a:ea typeface="メイリオ" panose="020B0604030504040204" pitchFamily="50" charset="-128"/>
                </a:rPr>
                <a:t>描画処理</a:t>
              </a:r>
              <a:endParaRPr kumimoji="1" lang="ja-JP" altLang="en-US" sz="1400" b="1" dirty="0">
                <a:latin typeface="メイリオ" panose="020B0604030504040204" pitchFamily="50" charset="-128"/>
                <a:ea typeface="メイリオ" panose="020B0604030504040204" pitchFamily="50" charset="-128"/>
              </a:endParaRPr>
            </a:p>
          </p:txBody>
        </p:sp>
        <p:sp>
          <p:nvSpPr>
            <p:cNvPr id="21" name="正方形/長方形 20">
              <a:extLst>
                <a:ext uri="{FF2B5EF4-FFF2-40B4-BE49-F238E27FC236}">
                  <a16:creationId xmlns:a16="http://schemas.microsoft.com/office/drawing/2014/main" id="{FC2AF4D2-728B-4541-A381-D5DA8EC04778}"/>
                </a:ext>
              </a:extLst>
            </p:cNvPr>
            <p:cNvSpPr/>
            <p:nvPr/>
          </p:nvSpPr>
          <p:spPr>
            <a:xfrm>
              <a:off x="7490472" y="4157947"/>
              <a:ext cx="371023" cy="104475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a:solidFill>
                    <a:schemeClr val="tx1"/>
                  </a:solidFill>
                  <a:latin typeface="メイリオ" panose="020B0604030504040204" pitchFamily="50" charset="-128"/>
                  <a:ea typeface="メイリオ" panose="020B0604030504040204" pitchFamily="50" charset="-128"/>
                </a:rPr>
                <a:t>設定</a:t>
              </a:r>
              <a:endParaRPr lang="ja-JP" altLang="en-US" sz="1600" b="1" dirty="0">
                <a:solidFill>
                  <a:schemeClr val="tx1"/>
                </a:solidFill>
                <a:latin typeface="メイリオ" panose="020B0604030504040204" pitchFamily="50" charset="-128"/>
                <a:ea typeface="メイリオ" panose="020B0604030504040204" pitchFamily="50" charset="-128"/>
              </a:endParaRPr>
            </a:p>
          </p:txBody>
        </p:sp>
        <p:sp>
          <p:nvSpPr>
            <p:cNvPr id="22" name="正方形/長方形 21"/>
            <p:cNvSpPr/>
            <p:nvPr/>
          </p:nvSpPr>
          <p:spPr>
            <a:xfrm>
              <a:off x="7873220" y="4151279"/>
              <a:ext cx="368104" cy="1051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BB0F95C0-0B00-4805-8F32-C055CD465A38}"/>
                </a:ext>
              </a:extLst>
            </p:cNvPr>
            <p:cNvSpPr/>
            <p:nvPr/>
          </p:nvSpPr>
          <p:spPr>
            <a:xfrm>
              <a:off x="10489972" y="4147626"/>
              <a:ext cx="1392539" cy="10527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latin typeface="メイリオ" panose="020B0604030504040204" pitchFamily="50" charset="-128"/>
                  <a:ea typeface="メイリオ" panose="020B0604030504040204" pitchFamily="50" charset="-128"/>
                </a:rPr>
                <a:t>キャラクター</a:t>
              </a:r>
              <a:endParaRPr lang="en-US" altLang="ja-JP" sz="1400" b="1">
                <a:latin typeface="メイリオ" panose="020B0604030504040204" pitchFamily="50" charset="-128"/>
                <a:ea typeface="メイリオ" panose="020B0604030504040204" pitchFamily="50" charset="-128"/>
              </a:endParaRPr>
            </a:p>
            <a:p>
              <a:pPr algn="ctr"/>
              <a:r>
                <a:rPr kumimoji="1" lang="ja-JP" altLang="en-US" sz="1400" b="1">
                  <a:latin typeface="メイリオ" panose="020B0604030504040204" pitchFamily="50" charset="-128"/>
                  <a:ea typeface="メイリオ" panose="020B0604030504040204" pitchFamily="50" charset="-128"/>
                </a:rPr>
                <a:t>描画処理</a:t>
              </a:r>
              <a:endParaRPr kumimoji="1" lang="ja-JP" altLang="en-US" sz="1400" b="1" dirty="0">
                <a:latin typeface="メイリオ" panose="020B0604030504040204" pitchFamily="50" charset="-128"/>
                <a:ea typeface="メイリオ" panose="020B0604030504040204" pitchFamily="50" charset="-128"/>
              </a:endParaRPr>
            </a:p>
          </p:txBody>
        </p:sp>
        <p:sp>
          <p:nvSpPr>
            <p:cNvPr id="30" name="正方形/長方形 29">
              <a:extLst>
                <a:ext uri="{FF2B5EF4-FFF2-40B4-BE49-F238E27FC236}">
                  <a16:creationId xmlns:a16="http://schemas.microsoft.com/office/drawing/2014/main" id="{FC2AF4D2-728B-4541-A381-D5DA8EC04778}"/>
                </a:ext>
              </a:extLst>
            </p:cNvPr>
            <p:cNvSpPr/>
            <p:nvPr/>
          </p:nvSpPr>
          <p:spPr>
            <a:xfrm>
              <a:off x="9710822" y="4155603"/>
              <a:ext cx="371023" cy="104475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a:solidFill>
                    <a:schemeClr val="tx1"/>
                  </a:solidFill>
                  <a:latin typeface="メイリオ" panose="020B0604030504040204" pitchFamily="50" charset="-128"/>
                  <a:ea typeface="メイリオ" panose="020B0604030504040204" pitchFamily="50" charset="-128"/>
                </a:rPr>
                <a:t>設定</a:t>
              </a:r>
              <a:endParaRPr lang="ja-JP" altLang="en-US" sz="1600" b="1" dirty="0">
                <a:solidFill>
                  <a:schemeClr val="tx1"/>
                </a:solidFill>
                <a:latin typeface="メイリオ" panose="020B0604030504040204" pitchFamily="50" charset="-128"/>
                <a:ea typeface="メイリオ" panose="020B0604030504040204" pitchFamily="50" charset="-128"/>
              </a:endParaRPr>
            </a:p>
          </p:txBody>
        </p:sp>
        <p:sp>
          <p:nvSpPr>
            <p:cNvPr id="31" name="正方形/長方形 30"/>
            <p:cNvSpPr/>
            <p:nvPr/>
          </p:nvSpPr>
          <p:spPr>
            <a:xfrm>
              <a:off x="10093570" y="4148935"/>
              <a:ext cx="368104" cy="1051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0" name="グループ化 39"/>
          <p:cNvGrpSpPr/>
          <p:nvPr/>
        </p:nvGrpSpPr>
        <p:grpSpPr>
          <a:xfrm>
            <a:off x="1205134" y="5171622"/>
            <a:ext cx="9261229" cy="1379231"/>
            <a:chOff x="1205134" y="5171622"/>
            <a:chExt cx="9261229" cy="1379231"/>
          </a:xfrm>
        </p:grpSpPr>
        <p:sp>
          <p:nvSpPr>
            <p:cNvPr id="24" name="正方形/長方形 23"/>
            <p:cNvSpPr/>
            <p:nvPr/>
          </p:nvSpPr>
          <p:spPr>
            <a:xfrm>
              <a:off x="1205134" y="5499432"/>
              <a:ext cx="368104" cy="1051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1596683" y="5499432"/>
              <a:ext cx="368104" cy="1051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1990577" y="5499432"/>
              <a:ext cx="368104" cy="1051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2384472" y="5499432"/>
              <a:ext cx="368104" cy="1051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p:cNvSpPr/>
            <p:nvPr/>
          </p:nvSpPr>
          <p:spPr>
            <a:xfrm>
              <a:off x="2790090" y="5499432"/>
              <a:ext cx="368104" cy="1051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3" name="直線コネクタ 32">
              <a:extLst>
                <a:ext uri="{FF2B5EF4-FFF2-40B4-BE49-F238E27FC236}">
                  <a16:creationId xmlns:a16="http://schemas.microsoft.com/office/drawing/2014/main" id="{B2EC1F63-8CD4-43D8-8EA7-6E2B34A94A97}"/>
                </a:ext>
              </a:extLst>
            </p:cNvPr>
            <p:cNvCxnSpPr>
              <a:cxnSpLocks/>
            </p:cNvCxnSpPr>
            <p:nvPr/>
          </p:nvCxnSpPr>
          <p:spPr>
            <a:xfrm>
              <a:off x="1216012" y="5171622"/>
              <a:ext cx="0" cy="35623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2EC1F63-8CD4-43D8-8EA7-6E2B34A94A97}"/>
                </a:ext>
              </a:extLst>
            </p:cNvPr>
            <p:cNvCxnSpPr>
              <a:cxnSpLocks/>
            </p:cNvCxnSpPr>
            <p:nvPr/>
          </p:nvCxnSpPr>
          <p:spPr>
            <a:xfrm flipH="1">
              <a:off x="3126873" y="5275385"/>
              <a:ext cx="7339490" cy="23605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6" name="テキスト ボックス 35">
            <a:extLst>
              <a:ext uri="{FF2B5EF4-FFF2-40B4-BE49-F238E27FC236}">
                <a16:creationId xmlns:a16="http://schemas.microsoft.com/office/drawing/2014/main" id="{645943B0-F536-4EC0-93E7-D23E87985080}"/>
              </a:ext>
            </a:extLst>
          </p:cNvPr>
          <p:cNvSpPr txBox="1"/>
          <p:nvPr/>
        </p:nvSpPr>
        <p:spPr>
          <a:xfrm>
            <a:off x="3303276" y="5886991"/>
            <a:ext cx="6083717" cy="400110"/>
          </a:xfrm>
          <a:prstGeom prst="rect">
            <a:avLst/>
          </a:prstGeom>
          <a:noFill/>
        </p:spPr>
        <p:txBody>
          <a:bodyPr wrap="none" rtlCol="0">
            <a:spAutoFit/>
          </a:bodyPr>
          <a:lstStyle>
            <a:defPPr>
              <a:defRPr lang="ja-JP"/>
            </a:defPPr>
            <a:lvl1pPr>
              <a:defRPr sz="3600" b="1">
                <a:solidFill>
                  <a:schemeClr val="bg1"/>
                </a:solidFill>
                <a:latin typeface="メイリオ" panose="020B0604030504040204" pitchFamily="50" charset="-128"/>
                <a:ea typeface="メイリオ" panose="020B0604030504040204" pitchFamily="50" charset="-128"/>
              </a:defRPr>
            </a:lvl1pPr>
          </a:lstStyle>
          <a:p>
            <a:r>
              <a:rPr lang="ja-JP" altLang="en-US" sz="2000" dirty="0"/>
              <a:t>数が多くなると、無視できないレベルの無駄になる</a:t>
            </a:r>
            <a:endParaRPr lang="ja-JP" altLang="en-US" dirty="0"/>
          </a:p>
        </p:txBody>
      </p:sp>
    </p:spTree>
    <p:extLst>
      <p:ext uri="{BB962C8B-B14F-4D97-AF65-F5344CB8AC3E}">
        <p14:creationId xmlns:p14="http://schemas.microsoft.com/office/powerpoint/2010/main" val="1746185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3" grpId="0"/>
      <p:bldP spid="3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テキスト ボックス 3"/>
          <p:cNvSpPr txBox="1"/>
          <p:nvPr/>
        </p:nvSpPr>
        <p:spPr>
          <a:xfrm>
            <a:off x="442913" y="581025"/>
            <a:ext cx="5824928" cy="646331"/>
          </a:xfrm>
          <a:prstGeom prst="rect">
            <a:avLst/>
          </a:prstGeom>
          <a:noFill/>
        </p:spPr>
        <p:txBody>
          <a:bodyPr wrap="none" rtlCol="0">
            <a:spAutoFit/>
          </a:bodyPr>
          <a:lstStyle>
            <a:defPPr>
              <a:defRPr lang="ja-JP"/>
            </a:defPPr>
            <a:lvl1pPr>
              <a:defRPr sz="3600" b="1">
                <a:solidFill>
                  <a:schemeClr val="bg1"/>
                </a:solidFill>
                <a:latin typeface="メイリオ" panose="020B0604030504040204" pitchFamily="50" charset="-128"/>
                <a:ea typeface="メイリオ" panose="020B0604030504040204" pitchFamily="50" charset="-128"/>
              </a:defRPr>
            </a:lvl1pPr>
          </a:lstStyle>
          <a:p>
            <a:r>
              <a:rPr lang="en-US" altLang="ja-JP" dirty="0"/>
              <a:t>Geometry Instancing</a:t>
            </a:r>
            <a:r>
              <a:rPr lang="ja-JP" altLang="en-US" dirty="0"/>
              <a:t>②</a:t>
            </a:r>
          </a:p>
        </p:txBody>
      </p:sp>
      <p:sp>
        <p:nvSpPr>
          <p:cNvPr id="8" name="正方形/長方形 7">
            <a:extLst>
              <a:ext uri="{FF2B5EF4-FFF2-40B4-BE49-F238E27FC236}">
                <a16:creationId xmlns:a16="http://schemas.microsoft.com/office/drawing/2014/main" id="{BB0F95C0-0B00-4805-8F32-C055CD465A38}"/>
              </a:ext>
            </a:extLst>
          </p:cNvPr>
          <p:cNvSpPr/>
          <p:nvPr/>
        </p:nvSpPr>
        <p:spPr>
          <a:xfrm>
            <a:off x="5788660" y="3174804"/>
            <a:ext cx="3698240" cy="16765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a:latin typeface="メイリオ" panose="020B0604030504040204" pitchFamily="50" charset="-128"/>
                <a:ea typeface="メイリオ" panose="020B0604030504040204" pitchFamily="50" charset="-128"/>
              </a:rPr>
              <a:t>キャラクター</a:t>
            </a:r>
            <a:endParaRPr lang="en-US" altLang="ja-JP" sz="2400" b="1">
              <a:latin typeface="メイリオ" panose="020B0604030504040204" pitchFamily="50" charset="-128"/>
              <a:ea typeface="メイリオ" panose="020B0604030504040204" pitchFamily="50" charset="-128"/>
            </a:endParaRPr>
          </a:p>
          <a:p>
            <a:pPr algn="ctr"/>
            <a:r>
              <a:rPr kumimoji="1" lang="ja-JP" altLang="en-US" sz="2400" b="1">
                <a:latin typeface="メイリオ" panose="020B0604030504040204" pitchFamily="50" charset="-128"/>
                <a:ea typeface="メイリオ" panose="020B0604030504040204" pitchFamily="50" charset="-128"/>
              </a:rPr>
              <a:t>描画処理</a:t>
            </a:r>
            <a:endParaRPr kumimoji="1" lang="en-US" altLang="ja-JP" sz="2400" b="1">
              <a:latin typeface="メイリオ" panose="020B0604030504040204" pitchFamily="50" charset="-128"/>
              <a:ea typeface="メイリオ" panose="020B0604030504040204" pitchFamily="50" charset="-128"/>
            </a:endParaRPr>
          </a:p>
          <a:p>
            <a:pPr algn="ctr"/>
            <a:r>
              <a:rPr lang="ja-JP" altLang="en-US" sz="2400" b="1">
                <a:latin typeface="メイリオ" panose="020B0604030504040204" pitchFamily="50" charset="-128"/>
                <a:ea typeface="メイリオ" panose="020B0604030504040204" pitchFamily="50" charset="-128"/>
              </a:rPr>
              <a:t>（設定個数分描かれる）</a:t>
            </a:r>
            <a:endParaRPr kumimoji="1" lang="ja-JP" altLang="en-US" sz="2400" b="1" dirty="0">
              <a:latin typeface="メイリオ" panose="020B0604030504040204" pitchFamily="50" charset="-128"/>
              <a:ea typeface="メイリオ" panose="020B0604030504040204" pitchFamily="50" charset="-128"/>
            </a:endParaRPr>
          </a:p>
        </p:txBody>
      </p:sp>
      <p:sp>
        <p:nvSpPr>
          <p:cNvPr id="10" name="正方形/長方形 9">
            <a:extLst>
              <a:ext uri="{FF2B5EF4-FFF2-40B4-BE49-F238E27FC236}">
                <a16:creationId xmlns:a16="http://schemas.microsoft.com/office/drawing/2014/main" id="{FC2AF4D2-728B-4541-A381-D5DA8EC04778}"/>
              </a:ext>
            </a:extLst>
          </p:cNvPr>
          <p:cNvSpPr/>
          <p:nvPr/>
        </p:nvSpPr>
        <p:spPr>
          <a:xfrm>
            <a:off x="3241833" y="3150544"/>
            <a:ext cx="371023" cy="171355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a:solidFill>
                  <a:schemeClr val="tx1"/>
                </a:solidFill>
                <a:latin typeface="メイリオ" panose="020B0604030504040204" pitchFamily="50" charset="-128"/>
                <a:ea typeface="メイリオ" panose="020B0604030504040204" pitchFamily="50" charset="-128"/>
              </a:rPr>
              <a:t>設定</a:t>
            </a:r>
            <a:endParaRPr lang="ja-JP" altLang="en-US" sz="1600" b="1" dirty="0">
              <a:solidFill>
                <a:schemeClr val="tx1"/>
              </a:solidFill>
              <a:latin typeface="メイリオ" panose="020B0604030504040204" pitchFamily="50" charset="-128"/>
              <a:ea typeface="メイリオ" panose="020B0604030504040204" pitchFamily="50" charset="-128"/>
            </a:endParaRPr>
          </a:p>
        </p:txBody>
      </p:sp>
      <p:sp>
        <p:nvSpPr>
          <p:cNvPr id="11" name="正方形/長方形 10">
            <a:extLst>
              <a:ext uri="{FF2B5EF4-FFF2-40B4-BE49-F238E27FC236}">
                <a16:creationId xmlns:a16="http://schemas.microsoft.com/office/drawing/2014/main" id="{FC2AF4D2-728B-4541-A381-D5DA8EC04778}"/>
              </a:ext>
            </a:extLst>
          </p:cNvPr>
          <p:cNvSpPr/>
          <p:nvPr/>
        </p:nvSpPr>
        <p:spPr>
          <a:xfrm>
            <a:off x="3641296" y="3150544"/>
            <a:ext cx="371023" cy="171355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a:solidFill>
                  <a:schemeClr val="tx1"/>
                </a:solidFill>
                <a:latin typeface="メイリオ" panose="020B0604030504040204" pitchFamily="50" charset="-128"/>
                <a:ea typeface="メイリオ" panose="020B0604030504040204" pitchFamily="50" charset="-128"/>
              </a:rPr>
              <a:t>設定</a:t>
            </a:r>
            <a:endParaRPr lang="ja-JP" altLang="en-US" sz="1600" b="1" dirty="0">
              <a:solidFill>
                <a:schemeClr val="tx1"/>
              </a:solidFill>
              <a:latin typeface="メイリオ" panose="020B0604030504040204" pitchFamily="50" charset="-128"/>
              <a:ea typeface="メイリオ" panose="020B0604030504040204" pitchFamily="50" charset="-128"/>
            </a:endParaRPr>
          </a:p>
        </p:txBody>
      </p:sp>
      <p:sp>
        <p:nvSpPr>
          <p:cNvPr id="12" name="正方形/長方形 11">
            <a:extLst>
              <a:ext uri="{FF2B5EF4-FFF2-40B4-BE49-F238E27FC236}">
                <a16:creationId xmlns:a16="http://schemas.microsoft.com/office/drawing/2014/main" id="{FC2AF4D2-728B-4541-A381-D5DA8EC04778}"/>
              </a:ext>
            </a:extLst>
          </p:cNvPr>
          <p:cNvSpPr/>
          <p:nvPr/>
        </p:nvSpPr>
        <p:spPr>
          <a:xfrm>
            <a:off x="4040759" y="3150544"/>
            <a:ext cx="371023" cy="171355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a:solidFill>
                  <a:schemeClr val="tx1"/>
                </a:solidFill>
                <a:latin typeface="メイリオ" panose="020B0604030504040204" pitchFamily="50" charset="-128"/>
                <a:ea typeface="メイリオ" panose="020B0604030504040204" pitchFamily="50" charset="-128"/>
              </a:rPr>
              <a:t>設定</a:t>
            </a:r>
            <a:endParaRPr lang="ja-JP" altLang="en-US" sz="1600" b="1" dirty="0">
              <a:solidFill>
                <a:schemeClr val="tx1"/>
              </a:solidFill>
              <a:latin typeface="メイリオ" panose="020B0604030504040204" pitchFamily="50" charset="-128"/>
              <a:ea typeface="メイリオ" panose="020B0604030504040204" pitchFamily="50" charset="-128"/>
            </a:endParaRPr>
          </a:p>
        </p:txBody>
      </p:sp>
      <p:sp>
        <p:nvSpPr>
          <p:cNvPr id="13" name="正方形/長方形 12">
            <a:extLst>
              <a:ext uri="{FF2B5EF4-FFF2-40B4-BE49-F238E27FC236}">
                <a16:creationId xmlns:a16="http://schemas.microsoft.com/office/drawing/2014/main" id="{FC2AF4D2-728B-4541-A381-D5DA8EC04778}"/>
              </a:ext>
            </a:extLst>
          </p:cNvPr>
          <p:cNvSpPr/>
          <p:nvPr/>
        </p:nvSpPr>
        <p:spPr>
          <a:xfrm>
            <a:off x="4440222" y="3150544"/>
            <a:ext cx="371023" cy="171355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a:solidFill>
                  <a:schemeClr val="tx1"/>
                </a:solidFill>
                <a:latin typeface="メイリオ" panose="020B0604030504040204" pitchFamily="50" charset="-128"/>
                <a:ea typeface="メイリオ" panose="020B0604030504040204" pitchFamily="50" charset="-128"/>
              </a:rPr>
              <a:t>設定</a:t>
            </a:r>
            <a:endParaRPr lang="ja-JP" altLang="en-US" sz="1600" b="1" dirty="0">
              <a:solidFill>
                <a:schemeClr val="tx1"/>
              </a:solidFill>
              <a:latin typeface="メイリオ" panose="020B0604030504040204" pitchFamily="50" charset="-128"/>
              <a:ea typeface="メイリオ" panose="020B0604030504040204" pitchFamily="50" charset="-128"/>
            </a:endParaRPr>
          </a:p>
        </p:txBody>
      </p:sp>
      <p:sp>
        <p:nvSpPr>
          <p:cNvPr id="14" name="正方形/長方形 13">
            <a:extLst>
              <a:ext uri="{FF2B5EF4-FFF2-40B4-BE49-F238E27FC236}">
                <a16:creationId xmlns:a16="http://schemas.microsoft.com/office/drawing/2014/main" id="{FC2AF4D2-728B-4541-A381-D5DA8EC04778}"/>
              </a:ext>
            </a:extLst>
          </p:cNvPr>
          <p:cNvSpPr/>
          <p:nvPr/>
        </p:nvSpPr>
        <p:spPr>
          <a:xfrm>
            <a:off x="4839685" y="3150544"/>
            <a:ext cx="371023" cy="171355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a:solidFill>
                  <a:schemeClr val="tx1"/>
                </a:solidFill>
                <a:latin typeface="メイリオ" panose="020B0604030504040204" pitchFamily="50" charset="-128"/>
                <a:ea typeface="メイリオ" panose="020B0604030504040204" pitchFamily="50" charset="-128"/>
              </a:rPr>
              <a:t>設定</a:t>
            </a:r>
            <a:endParaRPr lang="ja-JP" altLang="en-US" sz="1600" b="1" dirty="0">
              <a:solidFill>
                <a:schemeClr val="tx1"/>
              </a:solidFill>
              <a:latin typeface="メイリオ" panose="020B0604030504040204" pitchFamily="50" charset="-128"/>
              <a:ea typeface="メイリオ" panose="020B0604030504040204" pitchFamily="50" charset="-128"/>
            </a:endParaRPr>
          </a:p>
        </p:txBody>
      </p:sp>
      <p:grpSp>
        <p:nvGrpSpPr>
          <p:cNvPr id="3" name="グループ化 2"/>
          <p:cNvGrpSpPr/>
          <p:nvPr/>
        </p:nvGrpSpPr>
        <p:grpSpPr>
          <a:xfrm>
            <a:off x="5268741" y="2171700"/>
            <a:ext cx="2503659" cy="2683367"/>
            <a:chOff x="5268741" y="2171700"/>
            <a:chExt cx="2503659" cy="2683367"/>
          </a:xfrm>
        </p:grpSpPr>
        <p:sp>
          <p:nvSpPr>
            <p:cNvPr id="15" name="正方形/長方形 14"/>
            <p:cNvSpPr/>
            <p:nvPr/>
          </p:nvSpPr>
          <p:spPr>
            <a:xfrm>
              <a:off x="5268741" y="3160151"/>
              <a:ext cx="420859" cy="16949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形吹き出し 16"/>
            <p:cNvSpPr/>
            <p:nvPr/>
          </p:nvSpPr>
          <p:spPr>
            <a:xfrm>
              <a:off x="5671429" y="2171700"/>
              <a:ext cx="2100971" cy="834879"/>
            </a:xfrm>
            <a:prstGeom prst="wedgeEllipseCallout">
              <a:avLst>
                <a:gd name="adj1" fmla="val -52329"/>
                <a:gd name="adj2" fmla="val 59448"/>
              </a:avLst>
            </a:prstGeom>
            <a:solidFill>
              <a:schemeClr val="bg1"/>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p:cNvSpPr/>
            <p:nvPr/>
          </p:nvSpPr>
          <p:spPr>
            <a:xfrm>
              <a:off x="5983153" y="2304534"/>
              <a:ext cx="1569660" cy="646331"/>
            </a:xfrm>
            <a:prstGeom prst="rect">
              <a:avLst/>
            </a:prstGeom>
          </p:spPr>
          <p:txBody>
            <a:bodyPr wrap="none">
              <a:spAutoFit/>
            </a:bodyPr>
            <a:lstStyle/>
            <a:p>
              <a:r>
                <a:rPr lang="ja-JP" altLang="en-US" b="1">
                  <a:latin typeface="メイリオ" panose="020B0604030504040204" pitchFamily="50" charset="-128"/>
                  <a:ea typeface="メイリオ" panose="020B0604030504040204" pitchFamily="50" charset="-128"/>
                </a:rPr>
                <a:t>切り替え負荷</a:t>
              </a:r>
              <a:endParaRPr lang="en-US" altLang="ja-JP" b="1">
                <a:latin typeface="メイリオ" panose="020B0604030504040204" pitchFamily="50" charset="-128"/>
                <a:ea typeface="メイリオ" panose="020B0604030504040204" pitchFamily="50" charset="-128"/>
              </a:endParaRPr>
            </a:p>
            <a:p>
              <a:r>
                <a:rPr lang="ja-JP" altLang="en-US" b="1">
                  <a:latin typeface="メイリオ" panose="020B0604030504040204" pitchFamily="50" charset="-128"/>
                  <a:ea typeface="メイリオ" panose="020B0604030504040204" pitchFamily="50" charset="-128"/>
                </a:rPr>
                <a:t>を最小限に</a:t>
              </a:r>
            </a:p>
          </p:txBody>
        </p:sp>
      </p:grpSp>
    </p:spTree>
    <p:extLst>
      <p:ext uri="{BB962C8B-B14F-4D97-AF65-F5344CB8AC3E}">
        <p14:creationId xmlns:p14="http://schemas.microsoft.com/office/powerpoint/2010/main" val="253867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タイトル 3">
            <a:extLst>
              <a:ext uri="{FF2B5EF4-FFF2-40B4-BE49-F238E27FC236}">
                <a16:creationId xmlns:a16="http://schemas.microsoft.com/office/drawing/2014/main" id="{924356EE-D0C4-4D48-9654-E324376B2BC1}"/>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altLang="ja-JP" sz="5400" b="1" dirty="0">
                <a:solidFill>
                  <a:srgbClr val="FFFFFF"/>
                </a:solidFill>
              </a:rPr>
              <a:t>Geometry Instancing</a:t>
            </a:r>
            <a:r>
              <a:rPr lang="ja-JP" altLang="en-US" sz="5400" b="1" dirty="0">
                <a:solidFill>
                  <a:srgbClr val="FFFFFF"/>
                </a:solidFill>
              </a:rPr>
              <a:t>イメージ</a:t>
            </a:r>
            <a:endParaRPr lang="en-US" altLang="ja-JP" sz="5400" b="1" dirty="0">
              <a:solidFill>
                <a:srgbClr val="FFFFFF"/>
              </a:solidFill>
            </a:endParaRPr>
          </a:p>
        </p:txBody>
      </p:sp>
      <p:cxnSp>
        <p:nvCxnSpPr>
          <p:cNvPr id="34" name="Straight Connector 3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図 4" descr="グラフィカル ユーザー インターフェイス, アプリケーション&#10;&#10;自動的に生成された説明">
            <a:extLst>
              <a:ext uri="{FF2B5EF4-FFF2-40B4-BE49-F238E27FC236}">
                <a16:creationId xmlns:a16="http://schemas.microsoft.com/office/drawing/2014/main" id="{1A9FEC75-C4F9-4856-93A6-20AFE6C86E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8405" y="2835538"/>
            <a:ext cx="5876167" cy="3173129"/>
          </a:xfrm>
          <a:prstGeom prst="rect">
            <a:avLst/>
          </a:prstGeom>
        </p:spPr>
      </p:pic>
      <p:cxnSp>
        <p:nvCxnSpPr>
          <p:cNvPr id="36" name="Straight Connector 3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9" name="図 8" descr="グラフィカル ユーザー インターフェイス, アプリケーション, Excel&#10;&#10;自動的に生成された説明">
            <a:extLst>
              <a:ext uri="{FF2B5EF4-FFF2-40B4-BE49-F238E27FC236}">
                <a16:creationId xmlns:a16="http://schemas.microsoft.com/office/drawing/2014/main" id="{13ABD311-B614-441A-9157-69F70A3B7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28" y="2806677"/>
            <a:ext cx="5853148" cy="3146067"/>
          </a:xfrm>
          <a:prstGeom prst="rect">
            <a:avLst/>
          </a:prstGeom>
        </p:spPr>
      </p:pic>
      <p:sp>
        <p:nvSpPr>
          <p:cNvPr id="6" name="テキスト ボックス 5">
            <a:extLst>
              <a:ext uri="{FF2B5EF4-FFF2-40B4-BE49-F238E27FC236}">
                <a16:creationId xmlns:a16="http://schemas.microsoft.com/office/drawing/2014/main" id="{D63D770E-13E3-4D76-9DB1-228AE48E53A8}"/>
              </a:ext>
            </a:extLst>
          </p:cNvPr>
          <p:cNvSpPr txBox="1"/>
          <p:nvPr/>
        </p:nvSpPr>
        <p:spPr>
          <a:xfrm>
            <a:off x="6212410" y="704088"/>
            <a:ext cx="5135293" cy="5248656"/>
          </a:xfrm>
          <a:prstGeom prst="rect">
            <a:avLst/>
          </a:prstGeom>
        </p:spPr>
        <p:txBody>
          <a:bodyPr vert="horz" lIns="91440" tIns="45720" rIns="91440" bIns="45720" rtlCol="0" anchor="ctr">
            <a:normAutofit/>
          </a:bodyPr>
          <a:lstStyle/>
          <a:p>
            <a:pPr>
              <a:lnSpc>
                <a:spcPct val="90000"/>
              </a:lnSpc>
              <a:spcAft>
                <a:spcPts val="600"/>
              </a:spcAft>
            </a:pPr>
            <a:endParaRPr kumimoji="1" lang="ja-JP" altLang="en-US" sz="2400" dirty="0"/>
          </a:p>
        </p:txBody>
      </p:sp>
      <p:sp>
        <p:nvSpPr>
          <p:cNvPr id="7" name="テキスト ボックス 6">
            <a:extLst>
              <a:ext uri="{FF2B5EF4-FFF2-40B4-BE49-F238E27FC236}">
                <a16:creationId xmlns:a16="http://schemas.microsoft.com/office/drawing/2014/main" id="{DA247DEB-ADA0-4B50-A4AA-BE1DA0907A79}"/>
              </a:ext>
            </a:extLst>
          </p:cNvPr>
          <p:cNvSpPr txBox="1"/>
          <p:nvPr/>
        </p:nvSpPr>
        <p:spPr>
          <a:xfrm>
            <a:off x="2317402" y="2315360"/>
            <a:ext cx="1569660"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b="1" dirty="0"/>
              <a:t>敵弾幕描画前</a:t>
            </a:r>
          </a:p>
        </p:txBody>
      </p:sp>
      <p:sp>
        <p:nvSpPr>
          <p:cNvPr id="19" name="テキスト ボックス 18">
            <a:extLst>
              <a:ext uri="{FF2B5EF4-FFF2-40B4-BE49-F238E27FC236}">
                <a16:creationId xmlns:a16="http://schemas.microsoft.com/office/drawing/2014/main" id="{9F81EF21-61B6-45C5-997D-D2A528644237}"/>
              </a:ext>
            </a:extLst>
          </p:cNvPr>
          <p:cNvSpPr txBox="1"/>
          <p:nvPr/>
        </p:nvSpPr>
        <p:spPr>
          <a:xfrm>
            <a:off x="7951519" y="2315360"/>
            <a:ext cx="2262158"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b="1" dirty="0"/>
              <a:t>弾幕をまとめて描画</a:t>
            </a:r>
          </a:p>
        </p:txBody>
      </p:sp>
      <p:sp>
        <p:nvSpPr>
          <p:cNvPr id="10" name="テキスト ボックス 9">
            <a:extLst>
              <a:ext uri="{FF2B5EF4-FFF2-40B4-BE49-F238E27FC236}">
                <a16:creationId xmlns:a16="http://schemas.microsoft.com/office/drawing/2014/main" id="{1191E9F0-4F88-4641-B532-5BB279D9D6DE}"/>
              </a:ext>
            </a:extLst>
          </p:cNvPr>
          <p:cNvSpPr txBox="1"/>
          <p:nvPr/>
        </p:nvSpPr>
        <p:spPr>
          <a:xfrm>
            <a:off x="3533679" y="6326532"/>
            <a:ext cx="5165197" cy="40011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en-US" altLang="ja-JP" sz="2000" b="1" dirty="0" err="1"/>
              <a:t>RenderDoc</a:t>
            </a:r>
            <a:r>
              <a:rPr kumimoji="1" lang="ja-JP" altLang="en-US" sz="2000" b="1" dirty="0"/>
              <a:t>を使用し描画順を解析した結果</a:t>
            </a:r>
          </a:p>
        </p:txBody>
      </p:sp>
    </p:spTree>
    <p:extLst>
      <p:ext uri="{BB962C8B-B14F-4D97-AF65-F5344CB8AC3E}">
        <p14:creationId xmlns:p14="http://schemas.microsoft.com/office/powerpoint/2010/main" val="1195895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テキスト ボックス 3"/>
          <p:cNvSpPr txBox="1"/>
          <p:nvPr/>
        </p:nvSpPr>
        <p:spPr>
          <a:xfrm>
            <a:off x="3746639" y="3044279"/>
            <a:ext cx="4698722" cy="769441"/>
          </a:xfrm>
          <a:prstGeom prst="rect">
            <a:avLst/>
          </a:prstGeom>
          <a:noFill/>
        </p:spPr>
        <p:txBody>
          <a:bodyPr wrap="none" rtlCol="0">
            <a:spAutoFit/>
          </a:bodyPr>
          <a:lstStyle>
            <a:defPPr>
              <a:defRPr lang="ja-JP"/>
            </a:defPPr>
            <a:lvl1pPr>
              <a:defRPr sz="3600" b="1">
                <a:solidFill>
                  <a:schemeClr val="bg1"/>
                </a:solidFill>
                <a:latin typeface="メイリオ" panose="020B0604030504040204" pitchFamily="50" charset="-128"/>
                <a:ea typeface="メイリオ" panose="020B0604030504040204" pitchFamily="50" charset="-128"/>
              </a:defRPr>
            </a:lvl1pPr>
          </a:lstStyle>
          <a:p>
            <a:r>
              <a:rPr lang="ja-JP" altLang="en-US" sz="4400" dirty="0"/>
              <a:t>グラフィック効果</a:t>
            </a:r>
          </a:p>
        </p:txBody>
      </p:sp>
    </p:spTree>
    <p:extLst>
      <p:ext uri="{BB962C8B-B14F-4D97-AF65-F5344CB8AC3E}">
        <p14:creationId xmlns:p14="http://schemas.microsoft.com/office/powerpoint/2010/main" val="1823079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C18B47EC-880C-488C-A09F-1082C7675D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0" y="0"/>
            <a:ext cx="1219285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7">
            <a:extLst>
              <a:ext uri="{FF2B5EF4-FFF2-40B4-BE49-F238E27FC236}">
                <a16:creationId xmlns:a16="http://schemas.microsoft.com/office/drawing/2014/main" id="{44BF5144-F7BD-4540-9CFD-700A8426DA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0" y="1466224"/>
            <a:ext cx="5439902" cy="3925553"/>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図 6" descr="建物, レンガ, 屋外, 座る が含まれている画像&#10;&#10;自動的に生成された説明">
            <a:extLst>
              <a:ext uri="{FF2B5EF4-FFF2-40B4-BE49-F238E27FC236}">
                <a16:creationId xmlns:a16="http://schemas.microsoft.com/office/drawing/2014/main" id="{0AF5885A-2469-415A-9540-B2B8AFB074DE}"/>
              </a:ext>
            </a:extLst>
          </p:cNvPr>
          <p:cNvPicPr>
            <a:picLocks noChangeAspect="1"/>
          </p:cNvPicPr>
          <p:nvPr/>
        </p:nvPicPr>
        <p:blipFill rotWithShape="1">
          <a:blip r:embed="rId2">
            <a:extLst>
              <a:ext uri="{28A0092B-C50C-407E-A947-70E740481C1C}">
                <a14:useLocalDpi xmlns:a14="http://schemas.microsoft.com/office/drawing/2010/main" val="0"/>
              </a:ext>
            </a:extLst>
          </a:blip>
          <a:srcRect l="16445" r="-1" b="-1"/>
          <a:stretch/>
        </p:blipFill>
        <p:spPr>
          <a:xfrm>
            <a:off x="6333688" y="250058"/>
            <a:ext cx="4415275" cy="3151956"/>
          </a:xfrm>
          <a:custGeom>
            <a:avLst/>
            <a:gdLst/>
            <a:ahLst/>
            <a:cxnLst/>
            <a:rect l="l" t="t" r="r" b="b"/>
            <a:pathLst>
              <a:path w="5997636" h="4306833">
                <a:moveTo>
                  <a:pt x="0" y="0"/>
                </a:moveTo>
                <a:lnTo>
                  <a:pt x="5997636" y="0"/>
                </a:lnTo>
                <a:lnTo>
                  <a:pt x="5997636" y="4302053"/>
                </a:lnTo>
                <a:lnTo>
                  <a:pt x="5313331" y="4306748"/>
                </a:lnTo>
                <a:cubicBezTo>
                  <a:pt x="3800480" y="4309129"/>
                  <a:pt x="2093145" y="4262282"/>
                  <a:pt x="400746" y="4118385"/>
                </a:cubicBezTo>
                <a:lnTo>
                  <a:pt x="0" y="4081409"/>
                </a:lnTo>
                <a:lnTo>
                  <a:pt x="0" y="2982070"/>
                </a:lnTo>
                <a:lnTo>
                  <a:pt x="0" y="2789945"/>
                </a:lnTo>
                <a:close/>
              </a:path>
            </a:pathLst>
          </a:custGeom>
        </p:spPr>
      </p:pic>
      <p:sp>
        <p:nvSpPr>
          <p:cNvPr id="50" name="テキスト ボックス 49">
            <a:extLst>
              <a:ext uri="{FF2B5EF4-FFF2-40B4-BE49-F238E27FC236}">
                <a16:creationId xmlns:a16="http://schemas.microsoft.com/office/drawing/2014/main" id="{8561EFB1-2F3B-42E4-82CB-B20EDEB788CD}"/>
              </a:ext>
            </a:extLst>
          </p:cNvPr>
          <p:cNvSpPr txBox="1"/>
          <p:nvPr/>
        </p:nvSpPr>
        <p:spPr>
          <a:xfrm>
            <a:off x="6333688" y="2919369"/>
            <a:ext cx="4415275" cy="484231"/>
          </a:xfrm>
          <a:prstGeom prst="rect">
            <a:avLst/>
          </a:prstGeom>
          <a:solidFill>
            <a:srgbClr val="000000">
              <a:alpha val="50000"/>
            </a:srgbClr>
          </a:solidFill>
          <a:ln>
            <a:noFill/>
          </a:ln>
        </p:spPr>
        <p:txBody>
          <a:bodyPr wrap="square" rtlCol="0" anchor="ctr">
            <a:noAutofit/>
          </a:bodyPr>
          <a:lstStyle/>
          <a:p>
            <a:pPr algn="ctr">
              <a:spcAft>
                <a:spcPts val="600"/>
              </a:spcAft>
            </a:pPr>
            <a:r>
              <a:rPr kumimoji="1" lang="en-US" altLang="ja-JP" sz="1300" b="1" dirty="0">
                <a:solidFill>
                  <a:srgbClr val="FFFFFF"/>
                </a:solidFill>
              </a:rPr>
              <a:t>Shadow</a:t>
            </a:r>
            <a:r>
              <a:rPr kumimoji="1" lang="ja-JP" altLang="en-US" sz="1300" b="1" dirty="0">
                <a:solidFill>
                  <a:srgbClr val="FFFFFF"/>
                </a:solidFill>
              </a:rPr>
              <a:t>　</a:t>
            </a:r>
            <a:r>
              <a:rPr kumimoji="1" lang="en-US" altLang="ja-JP" sz="1300" b="1" dirty="0">
                <a:solidFill>
                  <a:srgbClr val="FFFFFF"/>
                </a:solidFill>
              </a:rPr>
              <a:t>OFF</a:t>
            </a:r>
            <a:endParaRPr kumimoji="1" lang="ja-JP" altLang="en-US" sz="1300" b="1" dirty="0">
              <a:solidFill>
                <a:srgbClr val="FFFFFF"/>
              </a:solidFill>
            </a:endParaRPr>
          </a:p>
        </p:txBody>
      </p:sp>
      <p:pic>
        <p:nvPicPr>
          <p:cNvPr id="5" name="コンテンツ プレースホルダー 4" descr="レンガ造りの建物の絵&#10;&#10;低い精度で自動的に生成された説明">
            <a:extLst>
              <a:ext uri="{FF2B5EF4-FFF2-40B4-BE49-F238E27FC236}">
                <a16:creationId xmlns:a16="http://schemas.microsoft.com/office/drawing/2014/main" id="{BDF2C996-97F5-423F-8D89-57EF9E674288}"/>
              </a:ext>
            </a:extLst>
          </p:cNvPr>
          <p:cNvPicPr>
            <a:picLocks noChangeAspect="1"/>
          </p:cNvPicPr>
          <p:nvPr/>
        </p:nvPicPr>
        <p:blipFill rotWithShape="1">
          <a:blip r:embed="rId3">
            <a:extLst>
              <a:ext uri="{28A0092B-C50C-407E-A947-70E740481C1C}">
                <a14:useLocalDpi xmlns:a14="http://schemas.microsoft.com/office/drawing/2010/main" val="0"/>
              </a:ext>
            </a:extLst>
          </a:blip>
          <a:srcRect l="16053" r="1" b="1"/>
          <a:stretch/>
        </p:blipFill>
        <p:spPr>
          <a:xfrm>
            <a:off x="6333688" y="3470274"/>
            <a:ext cx="4415275" cy="3133831"/>
          </a:xfrm>
          <a:custGeom>
            <a:avLst/>
            <a:gdLst/>
            <a:ahLst/>
            <a:cxnLst/>
            <a:rect l="l" t="t" r="r" b="b"/>
            <a:pathLst>
              <a:path w="6015565" h="4299565">
                <a:moveTo>
                  <a:pt x="0" y="0"/>
                </a:moveTo>
                <a:lnTo>
                  <a:pt x="6015565" y="0"/>
                </a:lnTo>
                <a:lnTo>
                  <a:pt x="6015565" y="2789945"/>
                </a:lnTo>
                <a:lnTo>
                  <a:pt x="6015565" y="2982070"/>
                </a:lnTo>
                <a:lnTo>
                  <a:pt x="6015565" y="3957888"/>
                </a:lnTo>
                <a:lnTo>
                  <a:pt x="5937368" y="3966171"/>
                </a:lnTo>
                <a:cubicBezTo>
                  <a:pt x="3963073" y="4164120"/>
                  <a:pt x="2060717" y="4257123"/>
                  <a:pt x="577162" y="4289728"/>
                </a:cubicBezTo>
                <a:lnTo>
                  <a:pt x="0" y="4299565"/>
                </a:lnTo>
                <a:close/>
              </a:path>
            </a:pathLst>
          </a:custGeom>
        </p:spPr>
      </p:pic>
      <p:sp>
        <p:nvSpPr>
          <p:cNvPr id="8" name="テキスト ボックス 7">
            <a:extLst>
              <a:ext uri="{FF2B5EF4-FFF2-40B4-BE49-F238E27FC236}">
                <a16:creationId xmlns:a16="http://schemas.microsoft.com/office/drawing/2014/main" id="{3057666D-55E4-461B-9E64-0E9009854B3E}"/>
              </a:ext>
            </a:extLst>
          </p:cNvPr>
          <p:cNvSpPr txBox="1"/>
          <p:nvPr/>
        </p:nvSpPr>
        <p:spPr>
          <a:xfrm>
            <a:off x="6333688" y="6107185"/>
            <a:ext cx="4415275" cy="496920"/>
          </a:xfrm>
          <a:prstGeom prst="rect">
            <a:avLst/>
          </a:prstGeom>
          <a:solidFill>
            <a:srgbClr val="000000">
              <a:alpha val="50000"/>
            </a:srgbClr>
          </a:solidFill>
          <a:ln>
            <a:noFill/>
          </a:ln>
        </p:spPr>
        <p:txBody>
          <a:bodyPr wrap="square" rtlCol="0" anchor="ctr">
            <a:noAutofit/>
          </a:bodyPr>
          <a:lstStyle/>
          <a:p>
            <a:pPr algn="ctr">
              <a:spcAft>
                <a:spcPts val="600"/>
              </a:spcAft>
            </a:pPr>
            <a:r>
              <a:rPr kumimoji="1" lang="en-US" altLang="ja-JP" sz="1300" b="1" dirty="0">
                <a:solidFill>
                  <a:srgbClr val="FFFFFF"/>
                </a:solidFill>
              </a:rPr>
              <a:t>Shadow</a:t>
            </a:r>
            <a:r>
              <a:rPr kumimoji="1" lang="ja-JP" altLang="en-US" sz="1300" b="1" dirty="0">
                <a:solidFill>
                  <a:srgbClr val="FFFFFF"/>
                </a:solidFill>
              </a:rPr>
              <a:t>　</a:t>
            </a:r>
            <a:r>
              <a:rPr kumimoji="1" lang="en-US" altLang="ja-JP" sz="1300" b="1" dirty="0">
                <a:solidFill>
                  <a:srgbClr val="FFFFFF"/>
                </a:solidFill>
              </a:rPr>
              <a:t>ON</a:t>
            </a:r>
            <a:endParaRPr kumimoji="1" lang="ja-JP" altLang="en-US" sz="1300" b="1" dirty="0">
              <a:solidFill>
                <a:srgbClr val="FFFFFF"/>
              </a:solidFill>
            </a:endParaRPr>
          </a:p>
        </p:txBody>
      </p:sp>
      <p:sp>
        <p:nvSpPr>
          <p:cNvPr id="2" name="タイトル 1">
            <a:extLst>
              <a:ext uri="{FF2B5EF4-FFF2-40B4-BE49-F238E27FC236}">
                <a16:creationId xmlns:a16="http://schemas.microsoft.com/office/drawing/2014/main" id="{9470F761-C7C1-42C6-ACC8-AA134F0CAA39}"/>
              </a:ext>
            </a:extLst>
          </p:cNvPr>
          <p:cNvSpPr>
            <a:spLocks noGrp="1"/>
          </p:cNvSpPr>
          <p:nvPr>
            <p:ph type="title"/>
          </p:nvPr>
        </p:nvSpPr>
        <p:spPr>
          <a:xfrm>
            <a:off x="483782" y="1950856"/>
            <a:ext cx="3261741" cy="2956289"/>
          </a:xfrm>
        </p:spPr>
        <p:txBody>
          <a:bodyPr vert="horz" lIns="91440" tIns="45720" rIns="91440" bIns="45720" rtlCol="0" anchor="ctr">
            <a:normAutofit/>
          </a:bodyPr>
          <a:lstStyle/>
          <a:p>
            <a:r>
              <a:rPr kumimoji="1" lang="en-US" altLang="ja-JP" sz="4000" b="1" kern="1200" dirty="0">
                <a:solidFill>
                  <a:srgbClr val="FFFFFF"/>
                </a:solidFill>
                <a:latin typeface="+mj-lt"/>
                <a:ea typeface="+mj-ea"/>
                <a:cs typeface="+mj-cs"/>
              </a:rPr>
              <a:t>Shadow</a:t>
            </a:r>
            <a:br>
              <a:rPr kumimoji="1" lang="en-US" altLang="ja-JP" sz="4000" b="1" kern="1200" dirty="0">
                <a:solidFill>
                  <a:srgbClr val="FFFFFF"/>
                </a:solidFill>
                <a:latin typeface="+mj-lt"/>
                <a:ea typeface="+mj-ea"/>
                <a:cs typeface="+mj-cs"/>
              </a:rPr>
            </a:br>
            <a:r>
              <a:rPr kumimoji="1" lang="en-US" altLang="ja-JP" sz="4000" b="1" kern="1200" dirty="0">
                <a:solidFill>
                  <a:srgbClr val="FFFFFF"/>
                </a:solidFill>
                <a:latin typeface="+mj-lt"/>
                <a:ea typeface="+mj-ea"/>
                <a:cs typeface="+mj-cs"/>
              </a:rPr>
              <a:t>Mapping</a:t>
            </a:r>
            <a:r>
              <a:rPr kumimoji="1" lang="ja-JP" altLang="en-US" sz="4000" b="1" kern="1200" dirty="0">
                <a:solidFill>
                  <a:srgbClr val="FFFFFF"/>
                </a:solidFill>
                <a:latin typeface="+mj-lt"/>
                <a:ea typeface="+mj-ea"/>
                <a:cs typeface="+mj-cs"/>
              </a:rPr>
              <a:t>比較</a:t>
            </a:r>
          </a:p>
        </p:txBody>
      </p:sp>
      <p:sp>
        <p:nvSpPr>
          <p:cNvPr id="3" name="テキスト ボックス 2">
            <a:extLst>
              <a:ext uri="{FF2B5EF4-FFF2-40B4-BE49-F238E27FC236}">
                <a16:creationId xmlns:a16="http://schemas.microsoft.com/office/drawing/2014/main" id="{98BA8D7B-47E4-4A29-A7CD-BCE1B585050D}"/>
              </a:ext>
            </a:extLst>
          </p:cNvPr>
          <p:cNvSpPr txBox="1"/>
          <p:nvPr/>
        </p:nvSpPr>
        <p:spPr>
          <a:xfrm>
            <a:off x="1691114" y="5737853"/>
            <a:ext cx="4108817"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ja-JP" altLang="en-US" b="1" dirty="0"/>
              <a:t>オブジェクトの接地感、存在感の向上</a:t>
            </a:r>
            <a:endParaRPr kumimoji="1" lang="ja-JP" altLang="en-US" b="1" dirty="0"/>
          </a:p>
        </p:txBody>
      </p:sp>
      <p:cxnSp>
        <p:nvCxnSpPr>
          <p:cNvPr id="6" name="直線矢印コネクタ 5">
            <a:extLst>
              <a:ext uri="{FF2B5EF4-FFF2-40B4-BE49-F238E27FC236}">
                <a16:creationId xmlns:a16="http://schemas.microsoft.com/office/drawing/2014/main" id="{3C1E6A67-91D2-4725-BB02-72C4FF5E6C15}"/>
              </a:ext>
            </a:extLst>
          </p:cNvPr>
          <p:cNvCxnSpPr>
            <a:stCxn id="3" idx="3"/>
          </p:cNvCxnSpPr>
          <p:nvPr/>
        </p:nvCxnSpPr>
        <p:spPr>
          <a:xfrm flipV="1">
            <a:off x="5799931" y="5226341"/>
            <a:ext cx="2656172" cy="69617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33715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DFDA47BC-3069-47F5-8257-24B3B1F76A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2927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1" name="図 10" descr="木製床と白い壁&#10;&#10;中程度の精度で自動的に生成された説明">
            <a:extLst>
              <a:ext uri="{FF2B5EF4-FFF2-40B4-BE49-F238E27FC236}">
                <a16:creationId xmlns:a16="http://schemas.microsoft.com/office/drawing/2014/main" id="{0E573CCF-433A-4161-9B0E-4ADC78FFA0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8389" y="1269049"/>
            <a:ext cx="2648371" cy="20723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Rectangle 17">
            <a:extLst>
              <a:ext uri="{FF2B5EF4-FFF2-40B4-BE49-F238E27FC236}">
                <a16:creationId xmlns:a16="http://schemas.microsoft.com/office/drawing/2014/main" id="{7AE95D8F-9825-4222-8846-E3461598C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FBE49F3F-102A-47C0-8853-BF9408A20FFA}"/>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kumimoji="1" lang="en-US" altLang="ja-JP" sz="5400" b="1" dirty="0">
                <a:solidFill>
                  <a:srgbClr val="FFFFFF"/>
                </a:solidFill>
              </a:rPr>
              <a:t>Shadow Mapping</a:t>
            </a:r>
            <a:r>
              <a:rPr kumimoji="1" lang="ja-JP" altLang="en-US" sz="5400" b="1" dirty="0">
                <a:solidFill>
                  <a:srgbClr val="FFFFFF"/>
                </a:solidFill>
              </a:rPr>
              <a:t>工程</a:t>
            </a:r>
            <a:endParaRPr kumimoji="1" lang="en-US" altLang="ja-JP" sz="5400" b="1" dirty="0">
              <a:solidFill>
                <a:srgbClr val="FFFFFF"/>
              </a:solidFill>
            </a:endParaRPr>
          </a:p>
        </p:txBody>
      </p:sp>
      <p:pic>
        <p:nvPicPr>
          <p:cNvPr id="9" name="図 8" descr="ロゴ&#10;&#10;自動的に生成された説明">
            <a:extLst>
              <a:ext uri="{FF2B5EF4-FFF2-40B4-BE49-F238E27FC236}">
                <a16:creationId xmlns:a16="http://schemas.microsoft.com/office/drawing/2014/main" id="{AE7A5D01-5410-4006-9A95-2D976D6252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7961" y="1269049"/>
            <a:ext cx="2646677" cy="20710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20" name="Straight Connector 19">
            <a:extLst>
              <a:ext uri="{FF2B5EF4-FFF2-40B4-BE49-F238E27FC236}">
                <a16:creationId xmlns:a16="http://schemas.microsoft.com/office/drawing/2014/main" id="{942B920A-73AD-402A-8EEF-B88E1A9398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768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0C9EB70-BC82-414A-BF8D-AD7FC67276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6609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図 6" descr="パソコンの画面&#10;&#10;中程度の精度で自動的に生成された説明">
            <a:extLst>
              <a:ext uri="{FF2B5EF4-FFF2-40B4-BE49-F238E27FC236}">
                <a16:creationId xmlns:a16="http://schemas.microsoft.com/office/drawing/2014/main" id="{F9EB5636-D902-4E88-960C-98AF150CA9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240" y="1269049"/>
            <a:ext cx="2648372" cy="20723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24" name="Straight Connector 23">
            <a:extLst>
              <a:ext uri="{FF2B5EF4-FFF2-40B4-BE49-F238E27FC236}">
                <a16:creationId xmlns:a16="http://schemas.microsoft.com/office/drawing/2014/main" id="{3217665F-0036-444A-8D4A-33AF36A36A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2956F487-8547-4248-A4F5-EE7DBDB723E6}"/>
              </a:ext>
            </a:extLst>
          </p:cNvPr>
          <p:cNvSpPr txBox="1"/>
          <p:nvPr/>
        </p:nvSpPr>
        <p:spPr>
          <a:xfrm>
            <a:off x="269206" y="749976"/>
            <a:ext cx="2723823"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a:t>①光源から見た深度情報</a:t>
            </a:r>
          </a:p>
        </p:txBody>
      </p:sp>
      <p:pic>
        <p:nvPicPr>
          <p:cNvPr id="4" name="図 3" descr="ダイアグラム&#10;&#10;自動的に生成された説明">
            <a:extLst>
              <a:ext uri="{FF2B5EF4-FFF2-40B4-BE49-F238E27FC236}">
                <a16:creationId xmlns:a16="http://schemas.microsoft.com/office/drawing/2014/main" id="{773FD1AD-3550-40DB-A51B-771F019C5A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0735" y="1269049"/>
            <a:ext cx="2685459" cy="20710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テキスト ボックス 14">
            <a:extLst>
              <a:ext uri="{FF2B5EF4-FFF2-40B4-BE49-F238E27FC236}">
                <a16:creationId xmlns:a16="http://schemas.microsoft.com/office/drawing/2014/main" id="{836D718A-FCD8-4AAE-942C-316FCB0E88FC}"/>
              </a:ext>
            </a:extLst>
          </p:cNvPr>
          <p:cNvSpPr txBox="1"/>
          <p:nvPr/>
        </p:nvSpPr>
        <p:spPr>
          <a:xfrm>
            <a:off x="3265524" y="596088"/>
            <a:ext cx="2698175" cy="52322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ja-JP" altLang="en-US" sz="1400" dirty="0"/>
              <a:t>②光源の深度情報と</a:t>
            </a:r>
            <a:endParaRPr lang="en-US" altLang="ja-JP" sz="1400" dirty="0"/>
          </a:p>
          <a:p>
            <a:r>
              <a:rPr lang="ja-JP" altLang="en-US" sz="1400" dirty="0"/>
              <a:t>描画点とライト間の距離を比較</a:t>
            </a:r>
            <a:endParaRPr lang="en-US" altLang="ja-JP" sz="1400" dirty="0"/>
          </a:p>
        </p:txBody>
      </p:sp>
      <p:sp>
        <p:nvSpPr>
          <p:cNvPr id="23" name="テキスト ボックス 22">
            <a:extLst>
              <a:ext uri="{FF2B5EF4-FFF2-40B4-BE49-F238E27FC236}">
                <a16:creationId xmlns:a16="http://schemas.microsoft.com/office/drawing/2014/main" id="{BD88A67F-7338-4647-B6AE-B3E158618D49}"/>
              </a:ext>
            </a:extLst>
          </p:cNvPr>
          <p:cNvSpPr txBox="1"/>
          <p:nvPr/>
        </p:nvSpPr>
        <p:spPr>
          <a:xfrm>
            <a:off x="10143992" y="749976"/>
            <a:ext cx="877163"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ja-JP" altLang="en-US" dirty="0"/>
              <a:t>④完成</a:t>
            </a:r>
            <a:endParaRPr kumimoji="1" lang="ja-JP" altLang="en-US" dirty="0"/>
          </a:p>
        </p:txBody>
      </p:sp>
      <p:sp>
        <p:nvSpPr>
          <p:cNvPr id="25" name="テキスト ボックス 24">
            <a:extLst>
              <a:ext uri="{FF2B5EF4-FFF2-40B4-BE49-F238E27FC236}">
                <a16:creationId xmlns:a16="http://schemas.microsoft.com/office/drawing/2014/main" id="{207F8E50-5960-4C92-B030-78763CF67283}"/>
              </a:ext>
            </a:extLst>
          </p:cNvPr>
          <p:cNvSpPr txBox="1"/>
          <p:nvPr/>
        </p:nvSpPr>
        <p:spPr>
          <a:xfrm>
            <a:off x="3364145" y="3489813"/>
            <a:ext cx="2518638" cy="738664"/>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ja-JP" altLang="en-US" sz="1400" dirty="0"/>
              <a:t>光源の深度値より描画点と</a:t>
            </a:r>
            <a:endParaRPr lang="en-US" altLang="ja-JP" sz="1400" dirty="0"/>
          </a:p>
          <a:p>
            <a:r>
              <a:rPr lang="ja-JP" altLang="en-US" sz="1400" dirty="0"/>
              <a:t>ライト間の距離が大きければ</a:t>
            </a:r>
            <a:endParaRPr lang="en-US" altLang="ja-JP" sz="1400" dirty="0"/>
          </a:p>
          <a:p>
            <a:r>
              <a:rPr lang="ja-JP" altLang="en-US" sz="1400" dirty="0"/>
              <a:t>影となる</a:t>
            </a:r>
            <a:endParaRPr lang="en-US" altLang="ja-JP" sz="1400" dirty="0"/>
          </a:p>
        </p:txBody>
      </p:sp>
      <p:sp>
        <p:nvSpPr>
          <p:cNvPr id="26" name="テキスト ボックス 25">
            <a:extLst>
              <a:ext uri="{FF2B5EF4-FFF2-40B4-BE49-F238E27FC236}">
                <a16:creationId xmlns:a16="http://schemas.microsoft.com/office/drawing/2014/main" id="{0DF85733-15C1-4828-B41E-E61560175431}"/>
              </a:ext>
            </a:extLst>
          </p:cNvPr>
          <p:cNvSpPr txBox="1"/>
          <p:nvPr/>
        </p:nvSpPr>
        <p:spPr>
          <a:xfrm>
            <a:off x="6412340" y="3658144"/>
            <a:ext cx="2339102"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ja-JP" altLang="en-US" sz="1400" dirty="0"/>
              <a:t>バイアス値を徐々に上げる</a:t>
            </a:r>
            <a:endParaRPr lang="en-US" altLang="ja-JP" sz="1400" dirty="0"/>
          </a:p>
        </p:txBody>
      </p:sp>
      <p:sp>
        <p:nvSpPr>
          <p:cNvPr id="27" name="テキスト ボックス 26">
            <a:extLst>
              <a:ext uri="{FF2B5EF4-FFF2-40B4-BE49-F238E27FC236}">
                <a16:creationId xmlns:a16="http://schemas.microsoft.com/office/drawing/2014/main" id="{A465132C-1404-4610-8931-E4166363BF7A}"/>
              </a:ext>
            </a:extLst>
          </p:cNvPr>
          <p:cNvSpPr txBox="1"/>
          <p:nvPr/>
        </p:nvSpPr>
        <p:spPr>
          <a:xfrm>
            <a:off x="6229179" y="749976"/>
            <a:ext cx="2723823"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a:t>③シャドウアクネの解決</a:t>
            </a:r>
          </a:p>
        </p:txBody>
      </p:sp>
    </p:spTree>
    <p:extLst>
      <p:ext uri="{BB962C8B-B14F-4D97-AF65-F5344CB8AC3E}">
        <p14:creationId xmlns:p14="http://schemas.microsoft.com/office/powerpoint/2010/main" val="4208381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18B47EC-880C-488C-A09F-1082C7675D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0" y="0"/>
            <a:ext cx="1219285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7">
            <a:extLst>
              <a:ext uri="{FF2B5EF4-FFF2-40B4-BE49-F238E27FC236}">
                <a16:creationId xmlns:a16="http://schemas.microsoft.com/office/drawing/2014/main" id="{44BF5144-F7BD-4540-9CFD-700A8426DA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0" y="1466224"/>
            <a:ext cx="5439902" cy="3925553"/>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コンテンツ プレースホルダー 4" descr="マップ&#10;&#10;自動的に生成された説明">
            <a:extLst>
              <a:ext uri="{FF2B5EF4-FFF2-40B4-BE49-F238E27FC236}">
                <a16:creationId xmlns:a16="http://schemas.microsoft.com/office/drawing/2014/main" id="{AE773760-8850-47AD-BDCB-3E58A3AD2A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58598" y="218114"/>
            <a:ext cx="5392004" cy="3169611"/>
          </a:xfrm>
        </p:spPr>
      </p:pic>
      <p:sp>
        <p:nvSpPr>
          <p:cNvPr id="8" name="テキスト ボックス 7">
            <a:extLst>
              <a:ext uri="{FF2B5EF4-FFF2-40B4-BE49-F238E27FC236}">
                <a16:creationId xmlns:a16="http://schemas.microsoft.com/office/drawing/2014/main" id="{A0A3C8D5-8B0A-4A49-98EB-BB9FD2C8699C}"/>
              </a:ext>
            </a:extLst>
          </p:cNvPr>
          <p:cNvSpPr txBox="1"/>
          <p:nvPr/>
        </p:nvSpPr>
        <p:spPr>
          <a:xfrm>
            <a:off x="5758598" y="2885812"/>
            <a:ext cx="5392004" cy="501913"/>
          </a:xfrm>
          <a:prstGeom prst="rect">
            <a:avLst/>
          </a:prstGeom>
          <a:solidFill>
            <a:srgbClr val="000000">
              <a:alpha val="50000"/>
            </a:srgbClr>
          </a:solidFill>
          <a:ln>
            <a:noFill/>
          </a:ln>
        </p:spPr>
        <p:txBody>
          <a:bodyPr wrap="square" rtlCol="0" anchor="ctr">
            <a:noAutofit/>
          </a:bodyPr>
          <a:lstStyle/>
          <a:p>
            <a:pPr algn="ctr">
              <a:spcAft>
                <a:spcPts val="600"/>
              </a:spcAft>
            </a:pPr>
            <a:r>
              <a:rPr kumimoji="1" lang="en-US" altLang="ja-JP" sz="1300" b="1" dirty="0">
                <a:solidFill>
                  <a:srgbClr val="FFFFFF"/>
                </a:solidFill>
              </a:rPr>
              <a:t>Bloom</a:t>
            </a:r>
            <a:r>
              <a:rPr kumimoji="1" lang="ja-JP" altLang="en-US" sz="1300" b="1" dirty="0">
                <a:solidFill>
                  <a:srgbClr val="FFFFFF"/>
                </a:solidFill>
              </a:rPr>
              <a:t>　</a:t>
            </a:r>
            <a:r>
              <a:rPr kumimoji="1" lang="en-US" altLang="ja-JP" sz="1300" b="1" dirty="0">
                <a:solidFill>
                  <a:srgbClr val="FFFFFF"/>
                </a:solidFill>
              </a:rPr>
              <a:t>OFF</a:t>
            </a:r>
            <a:endParaRPr kumimoji="1" lang="ja-JP" altLang="en-US" sz="1300" b="1" dirty="0">
              <a:solidFill>
                <a:srgbClr val="FFFFFF"/>
              </a:solidFill>
            </a:endParaRPr>
          </a:p>
        </p:txBody>
      </p:sp>
      <p:pic>
        <p:nvPicPr>
          <p:cNvPr id="7" name="図 6" descr="写真, 座る, 男, 停止 が含まれている画像&#10;&#10;自動的に生成された説明">
            <a:extLst>
              <a:ext uri="{FF2B5EF4-FFF2-40B4-BE49-F238E27FC236}">
                <a16:creationId xmlns:a16="http://schemas.microsoft.com/office/drawing/2014/main" id="{58008A4B-91C1-41D4-9670-AB2BEA23E0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8598" y="3455988"/>
            <a:ext cx="5392003" cy="3184268"/>
          </a:xfrm>
          <a:prstGeom prst="rect">
            <a:avLst/>
          </a:prstGeom>
        </p:spPr>
      </p:pic>
      <p:sp>
        <p:nvSpPr>
          <p:cNvPr id="9" name="テキスト ボックス 8">
            <a:extLst>
              <a:ext uri="{FF2B5EF4-FFF2-40B4-BE49-F238E27FC236}">
                <a16:creationId xmlns:a16="http://schemas.microsoft.com/office/drawing/2014/main" id="{CB4A63B7-E99D-49B0-81E1-CC42F310CA57}"/>
              </a:ext>
            </a:extLst>
          </p:cNvPr>
          <p:cNvSpPr txBox="1"/>
          <p:nvPr/>
        </p:nvSpPr>
        <p:spPr>
          <a:xfrm>
            <a:off x="5758598" y="6040072"/>
            <a:ext cx="5392003" cy="599813"/>
          </a:xfrm>
          <a:prstGeom prst="rect">
            <a:avLst/>
          </a:prstGeom>
          <a:solidFill>
            <a:srgbClr val="000000">
              <a:alpha val="50000"/>
            </a:srgbClr>
          </a:solidFill>
          <a:ln>
            <a:noFill/>
          </a:ln>
        </p:spPr>
        <p:txBody>
          <a:bodyPr wrap="square" rtlCol="0" anchor="ctr">
            <a:noAutofit/>
          </a:bodyPr>
          <a:lstStyle/>
          <a:p>
            <a:pPr algn="ctr">
              <a:spcAft>
                <a:spcPts val="600"/>
              </a:spcAft>
            </a:pPr>
            <a:r>
              <a:rPr kumimoji="1" lang="en-US" altLang="ja-JP" sz="1300" b="1" dirty="0">
                <a:solidFill>
                  <a:srgbClr val="FFFFFF"/>
                </a:solidFill>
              </a:rPr>
              <a:t>Bloom</a:t>
            </a:r>
            <a:r>
              <a:rPr kumimoji="1" lang="ja-JP" altLang="en-US" sz="1300" b="1" dirty="0">
                <a:solidFill>
                  <a:srgbClr val="FFFFFF"/>
                </a:solidFill>
              </a:rPr>
              <a:t>　</a:t>
            </a:r>
            <a:r>
              <a:rPr kumimoji="1" lang="en-US" altLang="ja-JP" sz="1300" b="1" dirty="0">
                <a:solidFill>
                  <a:srgbClr val="FFFFFF"/>
                </a:solidFill>
              </a:rPr>
              <a:t>ON</a:t>
            </a:r>
            <a:endParaRPr kumimoji="1" lang="ja-JP" altLang="en-US" sz="1300" b="1" dirty="0">
              <a:solidFill>
                <a:srgbClr val="FFFFFF"/>
              </a:solidFill>
            </a:endParaRPr>
          </a:p>
        </p:txBody>
      </p:sp>
      <p:sp>
        <p:nvSpPr>
          <p:cNvPr id="2" name="タイトル 1">
            <a:extLst>
              <a:ext uri="{FF2B5EF4-FFF2-40B4-BE49-F238E27FC236}">
                <a16:creationId xmlns:a16="http://schemas.microsoft.com/office/drawing/2014/main" id="{0F7B3E63-9E95-403A-BB82-420F71F91568}"/>
              </a:ext>
            </a:extLst>
          </p:cNvPr>
          <p:cNvSpPr>
            <a:spLocks noGrp="1"/>
          </p:cNvSpPr>
          <p:nvPr>
            <p:ph type="title"/>
          </p:nvPr>
        </p:nvSpPr>
        <p:spPr>
          <a:xfrm>
            <a:off x="483782" y="1950856"/>
            <a:ext cx="3261741" cy="2956289"/>
          </a:xfrm>
        </p:spPr>
        <p:txBody>
          <a:bodyPr vert="horz" lIns="91440" tIns="45720" rIns="91440" bIns="45720" rtlCol="0" anchor="ctr">
            <a:normAutofit/>
          </a:bodyPr>
          <a:lstStyle/>
          <a:p>
            <a:r>
              <a:rPr kumimoji="1" lang="en-US" altLang="ja-JP" sz="4000" b="1" kern="1200" dirty="0">
                <a:solidFill>
                  <a:srgbClr val="FFFFFF"/>
                </a:solidFill>
                <a:latin typeface="+mj-lt"/>
                <a:ea typeface="+mj-ea"/>
                <a:cs typeface="+mj-cs"/>
              </a:rPr>
              <a:t>Bloom</a:t>
            </a:r>
            <a:r>
              <a:rPr kumimoji="1" lang="ja-JP" altLang="en-US" sz="4000" b="1" kern="1200" dirty="0">
                <a:solidFill>
                  <a:srgbClr val="FFFFFF"/>
                </a:solidFill>
                <a:latin typeface="+mj-lt"/>
                <a:ea typeface="+mj-ea"/>
                <a:cs typeface="+mj-cs"/>
              </a:rPr>
              <a:t>比較</a:t>
            </a:r>
          </a:p>
        </p:txBody>
      </p:sp>
      <p:sp>
        <p:nvSpPr>
          <p:cNvPr id="3" name="テキスト ボックス 2">
            <a:extLst>
              <a:ext uri="{FF2B5EF4-FFF2-40B4-BE49-F238E27FC236}">
                <a16:creationId xmlns:a16="http://schemas.microsoft.com/office/drawing/2014/main" id="{FFE5E1BE-E42C-4589-9082-6E35239F0384}"/>
              </a:ext>
            </a:extLst>
          </p:cNvPr>
          <p:cNvSpPr txBox="1"/>
          <p:nvPr/>
        </p:nvSpPr>
        <p:spPr>
          <a:xfrm>
            <a:off x="2152779" y="5755556"/>
            <a:ext cx="3185487"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b="1" dirty="0"/>
              <a:t>弾幕が出た時の派手さを演出</a:t>
            </a:r>
          </a:p>
        </p:txBody>
      </p:sp>
      <p:cxnSp>
        <p:nvCxnSpPr>
          <p:cNvPr id="6" name="直線矢印コネクタ 5">
            <a:extLst>
              <a:ext uri="{FF2B5EF4-FFF2-40B4-BE49-F238E27FC236}">
                <a16:creationId xmlns:a16="http://schemas.microsoft.com/office/drawing/2014/main" id="{1945FE54-B92E-40B4-BA96-E20F3151D2D8}"/>
              </a:ext>
            </a:extLst>
          </p:cNvPr>
          <p:cNvCxnSpPr>
            <a:cxnSpLocks/>
            <a:stCxn id="3" idx="3"/>
          </p:cNvCxnSpPr>
          <p:nvPr/>
        </p:nvCxnSpPr>
        <p:spPr>
          <a:xfrm flipV="1">
            <a:off x="5338266" y="5310231"/>
            <a:ext cx="1054145" cy="62999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34830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DFDA47BC-3069-47F5-8257-24B3B1F76A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2927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図 6" descr="グラフィカル ユーザー インターフェイス&#10;&#10;中程度の精度で自動的に生成された説明">
            <a:extLst>
              <a:ext uri="{FF2B5EF4-FFF2-40B4-BE49-F238E27FC236}">
                <a16:creationId xmlns:a16="http://schemas.microsoft.com/office/drawing/2014/main" id="{643E8EA7-959E-4A7E-A68A-81B5648D21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8763" y="1274717"/>
            <a:ext cx="2648371" cy="20723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4" name="Rectangle 43">
            <a:extLst>
              <a:ext uri="{FF2B5EF4-FFF2-40B4-BE49-F238E27FC236}">
                <a16:creationId xmlns:a16="http://schemas.microsoft.com/office/drawing/2014/main" id="{7AE95D8F-9825-4222-8846-E3461598C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B44A007C-17A8-48C0-A818-EF464F948D36}"/>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kumimoji="1" lang="en-US" altLang="ja-JP" sz="5400" b="1" dirty="0">
                <a:solidFill>
                  <a:srgbClr val="FFFFFF"/>
                </a:solidFill>
              </a:rPr>
              <a:t>Bloom</a:t>
            </a:r>
            <a:r>
              <a:rPr lang="ja-JP" altLang="en-US" sz="5400" b="1" dirty="0">
                <a:solidFill>
                  <a:srgbClr val="FFFFFF"/>
                </a:solidFill>
              </a:rPr>
              <a:t>工程</a:t>
            </a:r>
            <a:endParaRPr kumimoji="1" lang="ja-JP" altLang="en-US" sz="5400" b="1" dirty="0">
              <a:solidFill>
                <a:srgbClr val="FFFFFF"/>
              </a:solidFill>
            </a:endParaRPr>
          </a:p>
        </p:txBody>
      </p:sp>
      <p:pic>
        <p:nvPicPr>
          <p:cNvPr id="11" name="図 10" descr="屋内, テーブル, 座る, 木製 が含まれている画像&#10;&#10;自動的に生成された説明">
            <a:extLst>
              <a:ext uri="{FF2B5EF4-FFF2-40B4-BE49-F238E27FC236}">
                <a16:creationId xmlns:a16="http://schemas.microsoft.com/office/drawing/2014/main" id="{3BE4A8C0-794E-4679-852D-1AFD1E5D30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6963" y="1266031"/>
            <a:ext cx="2659472" cy="20810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図 8" descr="モニター, 時計, メーター が含まれている画像&#10;&#10;自動的に生成された説明">
            <a:extLst>
              <a:ext uri="{FF2B5EF4-FFF2-40B4-BE49-F238E27FC236}">
                <a16:creationId xmlns:a16="http://schemas.microsoft.com/office/drawing/2014/main" id="{B4BDF2AC-E776-4791-86C3-9A662D7C7D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8553" y="1274717"/>
            <a:ext cx="2646677" cy="20776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46" name="Straight Connector 45">
            <a:extLst>
              <a:ext uri="{FF2B5EF4-FFF2-40B4-BE49-F238E27FC236}">
                <a16:creationId xmlns:a16="http://schemas.microsoft.com/office/drawing/2014/main" id="{942B920A-73AD-402A-8EEF-B88E1A9398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768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0C9EB70-BC82-414A-BF8D-AD7FC67276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6609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コンテンツ プレースホルダー 4" descr="グラフィカル ユーザー インターフェイス&#10;&#10;中程度の精度で自動的に生成された説明">
            <a:extLst>
              <a:ext uri="{FF2B5EF4-FFF2-40B4-BE49-F238E27FC236}">
                <a16:creationId xmlns:a16="http://schemas.microsoft.com/office/drawing/2014/main" id="{2F3FAC13-6C81-4AAD-84C1-1CF2D2FA21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731" y="1265371"/>
            <a:ext cx="2648372" cy="20723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50" name="Straight Connector 49">
            <a:extLst>
              <a:ext uri="{FF2B5EF4-FFF2-40B4-BE49-F238E27FC236}">
                <a16:creationId xmlns:a16="http://schemas.microsoft.com/office/drawing/2014/main" id="{3217665F-0036-444A-8D4A-33AF36A36A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9B2BDE02-69B2-4960-B2F8-9385A153DE58}"/>
              </a:ext>
            </a:extLst>
          </p:cNvPr>
          <p:cNvSpPr txBox="1"/>
          <p:nvPr/>
        </p:nvSpPr>
        <p:spPr>
          <a:xfrm>
            <a:off x="869512" y="749976"/>
            <a:ext cx="1569660"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a:t>①オリジナル</a:t>
            </a:r>
          </a:p>
        </p:txBody>
      </p:sp>
      <p:sp>
        <p:nvSpPr>
          <p:cNvPr id="32" name="テキスト ボックス 31">
            <a:extLst>
              <a:ext uri="{FF2B5EF4-FFF2-40B4-BE49-F238E27FC236}">
                <a16:creationId xmlns:a16="http://schemas.microsoft.com/office/drawing/2014/main" id="{C48DD479-5C12-4275-A8DB-CEFAB8BD7AE1}"/>
              </a:ext>
            </a:extLst>
          </p:cNvPr>
          <p:cNvSpPr txBox="1"/>
          <p:nvPr/>
        </p:nvSpPr>
        <p:spPr>
          <a:xfrm>
            <a:off x="3627285" y="555248"/>
            <a:ext cx="2031325"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a:t>②一定の色値を</a:t>
            </a:r>
            <a:endParaRPr kumimoji="1" lang="en-US" altLang="ja-JP" dirty="0"/>
          </a:p>
          <a:p>
            <a:r>
              <a:rPr kumimoji="1" lang="ja-JP" altLang="en-US" dirty="0"/>
              <a:t>超えた部分を抽出</a:t>
            </a:r>
          </a:p>
        </p:txBody>
      </p:sp>
      <p:sp>
        <p:nvSpPr>
          <p:cNvPr id="34" name="テキスト ボックス 33">
            <a:extLst>
              <a:ext uri="{FF2B5EF4-FFF2-40B4-BE49-F238E27FC236}">
                <a16:creationId xmlns:a16="http://schemas.microsoft.com/office/drawing/2014/main" id="{237CD0A5-05A3-4A17-B7F4-10FFA51F8833}"/>
              </a:ext>
            </a:extLst>
          </p:cNvPr>
          <p:cNvSpPr txBox="1"/>
          <p:nvPr/>
        </p:nvSpPr>
        <p:spPr>
          <a:xfrm>
            <a:off x="6228239" y="742255"/>
            <a:ext cx="2723823"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a:t>③ガウスぼかしをかける</a:t>
            </a:r>
          </a:p>
        </p:txBody>
      </p:sp>
      <p:sp>
        <p:nvSpPr>
          <p:cNvPr id="36" name="テキスト ボックス 35">
            <a:extLst>
              <a:ext uri="{FF2B5EF4-FFF2-40B4-BE49-F238E27FC236}">
                <a16:creationId xmlns:a16="http://schemas.microsoft.com/office/drawing/2014/main" id="{99AA22FD-522C-4BAE-A45D-516BF65D014D}"/>
              </a:ext>
            </a:extLst>
          </p:cNvPr>
          <p:cNvSpPr txBox="1"/>
          <p:nvPr/>
        </p:nvSpPr>
        <p:spPr>
          <a:xfrm>
            <a:off x="9425620" y="742255"/>
            <a:ext cx="2262158"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a:t>④ブレンドして完成</a:t>
            </a:r>
          </a:p>
        </p:txBody>
      </p:sp>
      <p:sp>
        <p:nvSpPr>
          <p:cNvPr id="16" name="テキスト ボックス 15">
            <a:extLst>
              <a:ext uri="{FF2B5EF4-FFF2-40B4-BE49-F238E27FC236}">
                <a16:creationId xmlns:a16="http://schemas.microsoft.com/office/drawing/2014/main" id="{D8ED2145-D859-4B7B-A90D-55EE3E4C643F}"/>
              </a:ext>
            </a:extLst>
          </p:cNvPr>
          <p:cNvSpPr txBox="1"/>
          <p:nvPr/>
        </p:nvSpPr>
        <p:spPr>
          <a:xfrm>
            <a:off x="3511868" y="3470159"/>
            <a:ext cx="2262158"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a:t>高輝度バッファに</a:t>
            </a:r>
            <a:endParaRPr kumimoji="1" lang="en-US" altLang="ja-JP" dirty="0"/>
          </a:p>
          <a:p>
            <a:r>
              <a:rPr lang="ja-JP" altLang="en-US" dirty="0"/>
              <a:t>情報を格納しておく</a:t>
            </a:r>
            <a:endParaRPr kumimoji="1" lang="ja-JP" altLang="en-US" dirty="0"/>
          </a:p>
        </p:txBody>
      </p:sp>
    </p:spTree>
    <p:extLst>
      <p:ext uri="{BB962C8B-B14F-4D97-AF65-F5344CB8AC3E}">
        <p14:creationId xmlns:p14="http://schemas.microsoft.com/office/powerpoint/2010/main" val="15660643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テキスト ボックス 3"/>
          <p:cNvSpPr txBox="1"/>
          <p:nvPr/>
        </p:nvSpPr>
        <p:spPr>
          <a:xfrm>
            <a:off x="3746639" y="3044279"/>
            <a:ext cx="4698722" cy="769441"/>
          </a:xfrm>
          <a:prstGeom prst="rect">
            <a:avLst/>
          </a:prstGeom>
          <a:noFill/>
        </p:spPr>
        <p:txBody>
          <a:bodyPr wrap="none" rtlCol="0">
            <a:spAutoFit/>
          </a:bodyPr>
          <a:lstStyle>
            <a:defPPr>
              <a:defRPr lang="ja-JP"/>
            </a:defPPr>
            <a:lvl1pPr>
              <a:defRPr sz="3600" b="1">
                <a:solidFill>
                  <a:schemeClr val="bg1"/>
                </a:solidFill>
                <a:latin typeface="メイリオ" panose="020B0604030504040204" pitchFamily="50" charset="-128"/>
                <a:ea typeface="メイリオ" panose="020B0604030504040204" pitchFamily="50" charset="-128"/>
              </a:defRPr>
            </a:lvl1pPr>
          </a:lstStyle>
          <a:p>
            <a:r>
              <a:rPr lang="ja-JP" altLang="en-US" sz="4400" dirty="0"/>
              <a:t>デザインパターン</a:t>
            </a:r>
          </a:p>
        </p:txBody>
      </p:sp>
    </p:spTree>
    <p:extLst>
      <p:ext uri="{BB962C8B-B14F-4D97-AF65-F5344CB8AC3E}">
        <p14:creationId xmlns:p14="http://schemas.microsoft.com/office/powerpoint/2010/main" val="254326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タイトル 3">
            <a:extLst>
              <a:ext uri="{FF2B5EF4-FFF2-40B4-BE49-F238E27FC236}">
                <a16:creationId xmlns:a16="http://schemas.microsoft.com/office/drawing/2014/main" id="{924356EE-D0C4-4D48-9654-E324376B2BC1}"/>
              </a:ext>
            </a:extLst>
          </p:cNvPr>
          <p:cNvSpPr>
            <a:spLocks noGrp="1"/>
          </p:cNvSpPr>
          <p:nvPr>
            <p:ph type="title"/>
          </p:nvPr>
        </p:nvSpPr>
        <p:spPr>
          <a:xfrm>
            <a:off x="838200" y="704088"/>
            <a:ext cx="3935136" cy="2980944"/>
          </a:xfrm>
        </p:spPr>
        <p:txBody>
          <a:bodyPr vert="horz" lIns="91440" tIns="45720" rIns="91440" bIns="45720" rtlCol="0" anchor="ctr">
            <a:normAutofit/>
          </a:bodyPr>
          <a:lstStyle/>
          <a:p>
            <a:r>
              <a:rPr lang="en-US" altLang="ja-JP" b="1" kern="1200" dirty="0">
                <a:solidFill>
                  <a:schemeClr val="bg1"/>
                </a:solidFill>
                <a:latin typeface="+mj-lt"/>
                <a:ea typeface="+mj-ea"/>
                <a:cs typeface="+mj-cs"/>
              </a:rPr>
              <a:t>State</a:t>
            </a:r>
            <a:br>
              <a:rPr lang="en-US" altLang="ja-JP" b="1" kern="1200" dirty="0">
                <a:solidFill>
                  <a:schemeClr val="bg1"/>
                </a:solidFill>
                <a:latin typeface="+mj-lt"/>
                <a:ea typeface="+mj-ea"/>
                <a:cs typeface="+mj-cs"/>
              </a:rPr>
            </a:br>
            <a:r>
              <a:rPr lang="en-US" altLang="ja-JP" b="1" kern="1200" dirty="0">
                <a:solidFill>
                  <a:schemeClr val="bg1"/>
                </a:solidFill>
                <a:latin typeface="+mj-lt"/>
                <a:ea typeface="+mj-ea"/>
                <a:cs typeface="+mj-cs"/>
              </a:rPr>
              <a:t>Pattern</a:t>
            </a:r>
            <a:endParaRPr lang="ja-JP" altLang="en-US" b="1" kern="1200" dirty="0">
              <a:solidFill>
                <a:schemeClr val="bg1"/>
              </a:solidFill>
              <a:latin typeface="+mj-lt"/>
              <a:ea typeface="+mj-ea"/>
              <a:cs typeface="+mj-cs"/>
            </a:endParaRPr>
          </a:p>
        </p:txBody>
      </p:sp>
      <p:sp>
        <p:nvSpPr>
          <p:cNvPr id="6" name="テキスト ボックス 5">
            <a:extLst>
              <a:ext uri="{FF2B5EF4-FFF2-40B4-BE49-F238E27FC236}">
                <a16:creationId xmlns:a16="http://schemas.microsoft.com/office/drawing/2014/main" id="{D63D770E-13E3-4D76-9DB1-228AE48E53A8}"/>
              </a:ext>
            </a:extLst>
          </p:cNvPr>
          <p:cNvSpPr txBox="1"/>
          <p:nvPr/>
        </p:nvSpPr>
        <p:spPr>
          <a:xfrm>
            <a:off x="6212410" y="2608777"/>
            <a:ext cx="5432194" cy="2095096"/>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p>
            <a:pPr>
              <a:lnSpc>
                <a:spcPct val="90000"/>
              </a:lnSpc>
              <a:spcAft>
                <a:spcPts val="600"/>
              </a:spcAft>
            </a:pPr>
            <a:r>
              <a:rPr lang="ja-JP" altLang="en-US" sz="2400" b="1" dirty="0"/>
              <a:t>導入前</a:t>
            </a:r>
          </a:p>
          <a:p>
            <a:pPr>
              <a:lnSpc>
                <a:spcPct val="90000"/>
              </a:lnSpc>
              <a:spcAft>
                <a:spcPts val="600"/>
              </a:spcAft>
            </a:pPr>
            <a:r>
              <a:rPr kumimoji="1" lang="ja-JP" altLang="en-US" sz="2400" dirty="0"/>
              <a:t>キャラクターアニメーションを</a:t>
            </a:r>
            <a:r>
              <a:rPr kumimoji="1" lang="en-US" altLang="ja-JP" sz="2400" dirty="0"/>
              <a:t>Bool</a:t>
            </a:r>
            <a:r>
              <a:rPr kumimoji="1" lang="ja-JP" altLang="en-US" sz="2400" dirty="0"/>
              <a:t>型で管理していたため、想定していないアニメーションバグが発生</a:t>
            </a:r>
            <a:endParaRPr kumimoji="1" lang="en-US" altLang="ja-JP" sz="2400" dirty="0"/>
          </a:p>
        </p:txBody>
      </p:sp>
      <p:sp>
        <p:nvSpPr>
          <p:cNvPr id="37" name="テキスト ボックス 36">
            <a:extLst>
              <a:ext uri="{FF2B5EF4-FFF2-40B4-BE49-F238E27FC236}">
                <a16:creationId xmlns:a16="http://schemas.microsoft.com/office/drawing/2014/main" id="{19333CA0-DC2E-41CD-9426-9F565E5EFC29}"/>
              </a:ext>
            </a:extLst>
          </p:cNvPr>
          <p:cNvSpPr txBox="1"/>
          <p:nvPr/>
        </p:nvSpPr>
        <p:spPr>
          <a:xfrm>
            <a:off x="6212410" y="4703873"/>
            <a:ext cx="5432194" cy="2095096"/>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p>
            <a:pPr>
              <a:lnSpc>
                <a:spcPct val="90000"/>
              </a:lnSpc>
              <a:spcAft>
                <a:spcPts val="600"/>
              </a:spcAft>
            </a:pPr>
            <a:r>
              <a:rPr lang="ja-JP" altLang="en-US" sz="2400" b="1" dirty="0"/>
              <a:t>導入後</a:t>
            </a:r>
          </a:p>
          <a:p>
            <a:pPr>
              <a:lnSpc>
                <a:spcPct val="90000"/>
              </a:lnSpc>
              <a:spcAft>
                <a:spcPts val="600"/>
              </a:spcAft>
            </a:pPr>
            <a:r>
              <a:rPr kumimoji="1" lang="ja-JP" altLang="en-US" sz="2400" dirty="0"/>
              <a:t>キャラクターアニメーションの状態遷移が簡潔になり、アニメーションバグの削減に成功</a:t>
            </a:r>
          </a:p>
        </p:txBody>
      </p:sp>
      <p:sp>
        <p:nvSpPr>
          <p:cNvPr id="8" name="テキスト ボックス 7">
            <a:extLst>
              <a:ext uri="{FF2B5EF4-FFF2-40B4-BE49-F238E27FC236}">
                <a16:creationId xmlns:a16="http://schemas.microsoft.com/office/drawing/2014/main" id="{19202745-CDEF-4516-A2B1-F5ECC856EC71}"/>
              </a:ext>
            </a:extLst>
          </p:cNvPr>
          <p:cNvSpPr txBox="1"/>
          <p:nvPr/>
        </p:nvSpPr>
        <p:spPr>
          <a:xfrm>
            <a:off x="6212410" y="513681"/>
            <a:ext cx="5432194" cy="2095096"/>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p>
            <a:pPr>
              <a:lnSpc>
                <a:spcPct val="90000"/>
              </a:lnSpc>
              <a:spcAft>
                <a:spcPts val="600"/>
              </a:spcAft>
            </a:pPr>
            <a:r>
              <a:rPr lang="ja-JP" altLang="en-US" sz="2400" b="1" dirty="0"/>
              <a:t>説明</a:t>
            </a:r>
          </a:p>
          <a:p>
            <a:pPr>
              <a:lnSpc>
                <a:spcPct val="90000"/>
              </a:lnSpc>
              <a:spcAft>
                <a:spcPts val="600"/>
              </a:spcAft>
            </a:pPr>
            <a:r>
              <a:rPr kumimoji="1" lang="ja-JP" altLang="en-US" sz="2000" dirty="0"/>
              <a:t>状態自体をクラスとして表現し、そのクラスを切り替えることによって「状態の変化」を表す方式</a:t>
            </a:r>
            <a:endParaRPr kumimoji="1" lang="en-US" altLang="ja-JP" sz="2000" dirty="0"/>
          </a:p>
        </p:txBody>
      </p:sp>
      <p:sp>
        <p:nvSpPr>
          <p:cNvPr id="9" name="テキスト ボックス 8">
            <a:extLst>
              <a:ext uri="{FF2B5EF4-FFF2-40B4-BE49-F238E27FC236}">
                <a16:creationId xmlns:a16="http://schemas.microsoft.com/office/drawing/2014/main" id="{CDFD8D19-3BEA-4612-B4B2-F0E602D769F4}"/>
              </a:ext>
            </a:extLst>
          </p:cNvPr>
          <p:cNvSpPr txBox="1"/>
          <p:nvPr/>
        </p:nvSpPr>
        <p:spPr>
          <a:xfrm>
            <a:off x="838200" y="3886521"/>
            <a:ext cx="2483372" cy="92333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kumimoji="1" lang="en-US" altLang="ja-JP" dirty="0">
                <a:solidFill>
                  <a:schemeClr val="tx1"/>
                </a:solidFill>
              </a:rPr>
              <a:t>※</a:t>
            </a:r>
            <a:r>
              <a:rPr kumimoji="1" lang="ja-JP" altLang="en-US" dirty="0">
                <a:solidFill>
                  <a:schemeClr val="tx1"/>
                </a:solidFill>
              </a:rPr>
              <a:t>本ソースコード</a:t>
            </a:r>
            <a:endParaRPr kumimoji="1" lang="en-US" altLang="ja-JP" dirty="0">
              <a:solidFill>
                <a:schemeClr val="tx1"/>
              </a:solidFill>
            </a:endParaRPr>
          </a:p>
          <a:p>
            <a:pPr algn="ctr"/>
            <a:r>
              <a:rPr lang="en-US" altLang="ja-JP" dirty="0">
                <a:solidFill>
                  <a:schemeClr val="tx1"/>
                </a:solidFill>
              </a:rPr>
              <a:t>PlayerStateIdle.cpp</a:t>
            </a:r>
            <a:r>
              <a:rPr lang="ja-JP" altLang="en-US" dirty="0">
                <a:solidFill>
                  <a:schemeClr val="tx1"/>
                </a:solidFill>
              </a:rPr>
              <a:t>等</a:t>
            </a:r>
            <a:endParaRPr lang="en-US" altLang="ja-JP" dirty="0">
              <a:solidFill>
                <a:schemeClr val="tx1"/>
              </a:solidFill>
            </a:endParaRPr>
          </a:p>
          <a:p>
            <a:pPr algn="ctr"/>
            <a:r>
              <a:rPr lang="ja-JP" altLang="en-US" dirty="0">
                <a:solidFill>
                  <a:schemeClr val="tx1"/>
                </a:solidFill>
              </a:rPr>
              <a:t>で実処理</a:t>
            </a:r>
            <a:endParaRPr lang="en-US" altLang="ja-JP" dirty="0">
              <a:solidFill>
                <a:schemeClr val="tx1"/>
              </a:solidFill>
            </a:endParaRPr>
          </a:p>
        </p:txBody>
      </p:sp>
    </p:spTree>
    <p:extLst>
      <p:ext uri="{BB962C8B-B14F-4D97-AF65-F5344CB8AC3E}">
        <p14:creationId xmlns:p14="http://schemas.microsoft.com/office/powerpoint/2010/main" val="3843593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2C237004-F592-49D9-BA5C-F4A322299560}"/>
              </a:ext>
            </a:extLst>
          </p:cNvPr>
          <p:cNvSpPr txBox="1"/>
          <p:nvPr/>
        </p:nvSpPr>
        <p:spPr>
          <a:xfrm>
            <a:off x="6096000" y="1387634"/>
            <a:ext cx="4963512" cy="409342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000" b="1" dirty="0"/>
              <a:t>タイトル</a:t>
            </a:r>
            <a:r>
              <a:rPr kumimoji="1" lang="ja-JP" altLang="en-US" sz="2000" dirty="0"/>
              <a:t>：</a:t>
            </a:r>
            <a:r>
              <a:rPr kumimoji="1" lang="en-US" altLang="ja-JP" sz="2000" dirty="0"/>
              <a:t>Spider</a:t>
            </a:r>
            <a:r>
              <a:rPr kumimoji="1" lang="ja-JP" altLang="en-US" sz="2000" dirty="0"/>
              <a:t> </a:t>
            </a:r>
            <a:r>
              <a:rPr kumimoji="1" lang="en-US" altLang="ja-JP" sz="2000" dirty="0"/>
              <a:t>Swarm</a:t>
            </a:r>
          </a:p>
          <a:p>
            <a:endParaRPr kumimoji="1" lang="en-US" altLang="ja-JP" sz="2000" dirty="0"/>
          </a:p>
          <a:p>
            <a:r>
              <a:rPr kumimoji="1" lang="ja-JP" altLang="en-US" sz="2000" b="1" dirty="0"/>
              <a:t>ジャンル</a:t>
            </a:r>
            <a:r>
              <a:rPr kumimoji="1" lang="ja-JP" altLang="en-US" sz="2000" dirty="0"/>
              <a:t>：３</a:t>
            </a:r>
            <a:r>
              <a:rPr kumimoji="1" lang="en-US" altLang="ja-JP" sz="2000" dirty="0"/>
              <a:t>D</a:t>
            </a:r>
            <a:r>
              <a:rPr kumimoji="1" lang="ja-JP" altLang="en-US" sz="2000" dirty="0"/>
              <a:t>弾幕フロアシューティング</a:t>
            </a:r>
            <a:endParaRPr kumimoji="1" lang="en-US" altLang="ja-JP" sz="2000" dirty="0"/>
          </a:p>
          <a:p>
            <a:endParaRPr lang="en-US" altLang="ja-JP" sz="2000" dirty="0"/>
          </a:p>
          <a:p>
            <a:r>
              <a:rPr lang="ja-JP" altLang="en-US" sz="2000" b="1" dirty="0"/>
              <a:t>開発環境</a:t>
            </a:r>
            <a:r>
              <a:rPr lang="ja-JP" altLang="en-US" sz="2000" dirty="0"/>
              <a:t>：</a:t>
            </a:r>
            <a:r>
              <a:rPr lang="en-US" altLang="ja-JP" sz="2000" dirty="0"/>
              <a:t>C++</a:t>
            </a:r>
            <a:r>
              <a:rPr lang="ja-JP" altLang="en-US" sz="2000" dirty="0"/>
              <a:t> </a:t>
            </a:r>
            <a:r>
              <a:rPr lang="en-US" altLang="ja-JP" sz="2000" dirty="0"/>
              <a:t>/</a:t>
            </a:r>
            <a:r>
              <a:rPr lang="ja-JP" altLang="en-US" sz="2000" dirty="0"/>
              <a:t> </a:t>
            </a:r>
            <a:r>
              <a:rPr lang="en-US" altLang="ja-JP" sz="2000" dirty="0"/>
              <a:t>OpenGL</a:t>
            </a:r>
          </a:p>
          <a:p>
            <a:endParaRPr lang="en-US" altLang="ja-JP" sz="2000" dirty="0"/>
          </a:p>
          <a:p>
            <a:r>
              <a:rPr lang="ja-JP" altLang="en-US" sz="2000" b="1" dirty="0"/>
              <a:t>対応機種</a:t>
            </a:r>
            <a:r>
              <a:rPr lang="ja-JP" altLang="en-US" sz="2000" dirty="0"/>
              <a:t>：</a:t>
            </a:r>
            <a:r>
              <a:rPr lang="en-US" altLang="ja-JP" sz="2000" dirty="0"/>
              <a:t>PC</a:t>
            </a:r>
          </a:p>
          <a:p>
            <a:endParaRPr lang="en-US" altLang="ja-JP" sz="2000" dirty="0"/>
          </a:p>
          <a:p>
            <a:r>
              <a:rPr lang="ja-JP" altLang="en-US" sz="2000" b="1" dirty="0"/>
              <a:t>制作期間</a:t>
            </a:r>
            <a:r>
              <a:rPr lang="ja-JP" altLang="en-US" sz="2000" dirty="0"/>
              <a:t>：</a:t>
            </a:r>
            <a:r>
              <a:rPr lang="en-US" altLang="ja-JP" sz="2000" dirty="0"/>
              <a:t>5</a:t>
            </a:r>
            <a:r>
              <a:rPr lang="ja-JP" altLang="en-US" sz="2000" dirty="0"/>
              <a:t>カ月</a:t>
            </a:r>
            <a:endParaRPr lang="en-US" altLang="ja-JP" sz="2000" dirty="0"/>
          </a:p>
          <a:p>
            <a:endParaRPr lang="en-US" altLang="ja-JP" sz="2000" dirty="0"/>
          </a:p>
          <a:p>
            <a:r>
              <a:rPr lang="ja-JP" altLang="en-US" sz="2000" b="1" dirty="0"/>
              <a:t>制作時期</a:t>
            </a:r>
            <a:r>
              <a:rPr lang="ja-JP" altLang="en-US" sz="2000" dirty="0"/>
              <a:t>：</a:t>
            </a:r>
            <a:r>
              <a:rPr lang="en-US" altLang="ja-JP" sz="2000" dirty="0"/>
              <a:t>2021</a:t>
            </a:r>
            <a:r>
              <a:rPr lang="ja-JP" altLang="en-US" sz="2000" dirty="0"/>
              <a:t>年</a:t>
            </a:r>
            <a:r>
              <a:rPr lang="en-US" altLang="ja-JP" sz="2000" dirty="0"/>
              <a:t>7</a:t>
            </a:r>
            <a:r>
              <a:rPr lang="ja-JP" altLang="en-US" sz="2000" dirty="0"/>
              <a:t>月～</a:t>
            </a:r>
            <a:r>
              <a:rPr lang="en-US" altLang="ja-JP" sz="2000" dirty="0"/>
              <a:t>2021</a:t>
            </a:r>
            <a:r>
              <a:rPr lang="ja-JP" altLang="en-US" sz="2000" dirty="0"/>
              <a:t>年</a:t>
            </a:r>
            <a:r>
              <a:rPr lang="en-US" altLang="ja-JP" sz="2000" dirty="0"/>
              <a:t>11</a:t>
            </a:r>
            <a:r>
              <a:rPr lang="ja-JP" altLang="en-US" sz="2000" dirty="0"/>
              <a:t>月</a:t>
            </a:r>
            <a:endParaRPr lang="en-US" altLang="ja-JP" sz="2000" dirty="0"/>
          </a:p>
          <a:p>
            <a:endParaRPr lang="en-US" altLang="ja-JP" sz="2000" dirty="0"/>
          </a:p>
          <a:p>
            <a:r>
              <a:rPr lang="ja-JP" altLang="en-US" sz="2000" b="1" dirty="0"/>
              <a:t>担当箇所</a:t>
            </a:r>
            <a:r>
              <a:rPr lang="ja-JP" altLang="en-US" sz="2000" dirty="0"/>
              <a:t>：モデル以外</a:t>
            </a:r>
            <a:endParaRPr lang="en-US" altLang="ja-JP" sz="2000" dirty="0"/>
          </a:p>
        </p:txBody>
      </p:sp>
      <p:pic>
        <p:nvPicPr>
          <p:cNvPr id="5" name="図 4" descr="表示, 大きい, 多い, 異なる が含まれている画像&#10;&#10;自動的に生成された説明">
            <a:extLst>
              <a:ext uri="{FF2B5EF4-FFF2-40B4-BE49-F238E27FC236}">
                <a16:creationId xmlns:a16="http://schemas.microsoft.com/office/drawing/2014/main" id="{0DB718CC-226F-49DE-AFF2-044348DB8D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706" y="414337"/>
            <a:ext cx="4258970" cy="6029325"/>
          </a:xfrm>
          <a:prstGeom prst="rect">
            <a:avLst/>
          </a:prstGeom>
          <a:ln w="228600" cap="sq" cmpd="thickThin">
            <a:solidFill>
              <a:srgbClr val="000000"/>
            </a:solidFill>
            <a:prstDash val="solid"/>
            <a:miter lim="800000"/>
          </a:ln>
          <a:effectLst>
            <a:innerShdw blurRad="76200">
              <a:srgbClr val="000000"/>
            </a:innerShdw>
          </a:effectLst>
        </p:spPr>
      </p:pic>
      <p:sp>
        <p:nvSpPr>
          <p:cNvPr id="7" name="テキスト ボックス 6">
            <a:extLst>
              <a:ext uri="{FF2B5EF4-FFF2-40B4-BE49-F238E27FC236}">
                <a16:creationId xmlns:a16="http://schemas.microsoft.com/office/drawing/2014/main" id="{485CBCE7-EE39-4645-BBF8-340887091397}"/>
              </a:ext>
            </a:extLst>
          </p:cNvPr>
          <p:cNvSpPr txBox="1"/>
          <p:nvPr/>
        </p:nvSpPr>
        <p:spPr>
          <a:xfrm>
            <a:off x="8177646" y="749766"/>
            <a:ext cx="800219" cy="46166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sz="2400" b="1" dirty="0"/>
              <a:t>概要</a:t>
            </a:r>
          </a:p>
        </p:txBody>
      </p:sp>
    </p:spTree>
    <p:extLst>
      <p:ext uri="{BB962C8B-B14F-4D97-AF65-F5344CB8AC3E}">
        <p14:creationId xmlns:p14="http://schemas.microsoft.com/office/powerpoint/2010/main" val="15693431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テキスト ボックス 3"/>
          <p:cNvSpPr txBox="1"/>
          <p:nvPr/>
        </p:nvSpPr>
        <p:spPr>
          <a:xfrm>
            <a:off x="442913" y="581025"/>
            <a:ext cx="6399252" cy="769441"/>
          </a:xfrm>
          <a:prstGeom prst="rect">
            <a:avLst/>
          </a:prstGeom>
          <a:noFill/>
        </p:spPr>
        <p:txBody>
          <a:bodyPr wrap="none" rtlCol="0">
            <a:spAutoFit/>
          </a:bodyPr>
          <a:lstStyle>
            <a:defPPr>
              <a:defRPr lang="ja-JP"/>
            </a:defPPr>
            <a:lvl1pPr>
              <a:defRPr sz="3600" b="1">
                <a:solidFill>
                  <a:schemeClr val="bg1"/>
                </a:solidFill>
                <a:latin typeface="メイリオ" panose="020B0604030504040204" pitchFamily="50" charset="-128"/>
                <a:ea typeface="メイリオ" panose="020B0604030504040204" pitchFamily="50" charset="-128"/>
              </a:defRPr>
            </a:lvl1pPr>
          </a:lstStyle>
          <a:p>
            <a:r>
              <a:rPr lang="en-US" altLang="ja-JP" sz="4400" dirty="0"/>
              <a:t>State</a:t>
            </a:r>
            <a:r>
              <a:rPr lang="ja-JP" altLang="en-US" sz="4400" dirty="0"/>
              <a:t> </a:t>
            </a:r>
            <a:r>
              <a:rPr lang="en-US" altLang="ja-JP" sz="4400" dirty="0"/>
              <a:t>Pattern</a:t>
            </a:r>
            <a:r>
              <a:rPr lang="ja-JP" altLang="en-US" sz="4400" dirty="0"/>
              <a:t>イメージ</a:t>
            </a:r>
          </a:p>
        </p:txBody>
      </p:sp>
      <p:sp>
        <p:nvSpPr>
          <p:cNvPr id="2" name="テキスト ボックス 1">
            <a:extLst>
              <a:ext uri="{FF2B5EF4-FFF2-40B4-BE49-F238E27FC236}">
                <a16:creationId xmlns:a16="http://schemas.microsoft.com/office/drawing/2014/main" id="{FA61F55F-BFD0-4D0F-9EE0-4FEE1B11F158}"/>
              </a:ext>
            </a:extLst>
          </p:cNvPr>
          <p:cNvSpPr txBox="1"/>
          <p:nvPr/>
        </p:nvSpPr>
        <p:spPr>
          <a:xfrm>
            <a:off x="972034" y="2654529"/>
            <a:ext cx="2729950"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ja-JP" sz="2400" dirty="0"/>
              <a:t>Player</a:t>
            </a:r>
            <a:endParaRPr kumimoji="1" lang="en-US" altLang="ja-JP" sz="2400" dirty="0"/>
          </a:p>
          <a:p>
            <a:pPr algn="ctr"/>
            <a:r>
              <a:rPr lang="ja-JP" altLang="en-US" sz="1600" dirty="0"/>
              <a:t>（プレイヤー基底クラス）</a:t>
            </a:r>
            <a:endParaRPr lang="en-US" altLang="ja-JP" sz="1600" dirty="0"/>
          </a:p>
        </p:txBody>
      </p:sp>
      <p:sp>
        <p:nvSpPr>
          <p:cNvPr id="5" name="テキスト ボックス 4">
            <a:extLst>
              <a:ext uri="{FF2B5EF4-FFF2-40B4-BE49-F238E27FC236}">
                <a16:creationId xmlns:a16="http://schemas.microsoft.com/office/drawing/2014/main" id="{DDA5D356-9C51-435B-B7B1-91F42AD0D571}"/>
              </a:ext>
            </a:extLst>
          </p:cNvPr>
          <p:cNvSpPr txBox="1"/>
          <p:nvPr/>
        </p:nvSpPr>
        <p:spPr>
          <a:xfrm>
            <a:off x="5747972" y="2654676"/>
            <a:ext cx="3511669"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sz="2400" dirty="0" err="1"/>
              <a:t>PlayerState</a:t>
            </a:r>
            <a:endParaRPr kumimoji="1" lang="en-US" altLang="ja-JP" sz="2400" dirty="0"/>
          </a:p>
          <a:p>
            <a:pPr algn="ctr"/>
            <a:r>
              <a:rPr lang="ja-JP" altLang="en-US" sz="1600" dirty="0"/>
              <a:t>（プレイヤー状態の基底クラス）</a:t>
            </a:r>
            <a:endParaRPr kumimoji="1" lang="ja-JP" altLang="en-US" sz="1600" dirty="0"/>
          </a:p>
        </p:txBody>
      </p:sp>
      <p:sp>
        <p:nvSpPr>
          <p:cNvPr id="6" name="テキスト ボックス 5">
            <a:extLst>
              <a:ext uri="{FF2B5EF4-FFF2-40B4-BE49-F238E27FC236}">
                <a16:creationId xmlns:a16="http://schemas.microsoft.com/office/drawing/2014/main" id="{52109B07-BC72-4A9C-A425-B42B20EC23C2}"/>
              </a:ext>
            </a:extLst>
          </p:cNvPr>
          <p:cNvSpPr txBox="1"/>
          <p:nvPr/>
        </p:nvSpPr>
        <p:spPr>
          <a:xfrm>
            <a:off x="1790922" y="4514998"/>
            <a:ext cx="3675302"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sz="2400" dirty="0" err="1"/>
              <a:t>PlayerIdle</a:t>
            </a:r>
            <a:endParaRPr kumimoji="1" lang="en-US" altLang="ja-JP" sz="2400" dirty="0"/>
          </a:p>
          <a:p>
            <a:pPr algn="ctr"/>
            <a:r>
              <a:rPr kumimoji="1" lang="ja-JP" altLang="en-US" sz="1600" dirty="0"/>
              <a:t>（プレイヤー待機状態）</a:t>
            </a:r>
          </a:p>
        </p:txBody>
      </p:sp>
      <p:sp>
        <p:nvSpPr>
          <p:cNvPr id="7" name="テキスト ボックス 6">
            <a:extLst>
              <a:ext uri="{FF2B5EF4-FFF2-40B4-BE49-F238E27FC236}">
                <a16:creationId xmlns:a16="http://schemas.microsoft.com/office/drawing/2014/main" id="{CF6F1891-7F7B-48E4-922E-FFCB866CBE0E}"/>
              </a:ext>
            </a:extLst>
          </p:cNvPr>
          <p:cNvSpPr txBox="1"/>
          <p:nvPr/>
        </p:nvSpPr>
        <p:spPr>
          <a:xfrm>
            <a:off x="5793215" y="4514998"/>
            <a:ext cx="3421182"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sz="2400" dirty="0" err="1"/>
              <a:t>PlayerRun</a:t>
            </a:r>
            <a:endParaRPr kumimoji="1" lang="en-US" altLang="ja-JP" sz="2400" dirty="0"/>
          </a:p>
          <a:p>
            <a:pPr algn="ctr"/>
            <a:r>
              <a:rPr lang="ja-JP" altLang="en-US" sz="1600" dirty="0"/>
              <a:t>（プレイヤー走り状態）</a:t>
            </a:r>
            <a:endParaRPr kumimoji="1" lang="ja-JP" altLang="en-US" sz="1600" dirty="0"/>
          </a:p>
        </p:txBody>
      </p:sp>
      <p:sp>
        <p:nvSpPr>
          <p:cNvPr id="8" name="テキスト ボックス 7">
            <a:extLst>
              <a:ext uri="{FF2B5EF4-FFF2-40B4-BE49-F238E27FC236}">
                <a16:creationId xmlns:a16="http://schemas.microsoft.com/office/drawing/2014/main" id="{D975C2FD-A7FC-45F0-853F-B90D0E0673CC}"/>
              </a:ext>
            </a:extLst>
          </p:cNvPr>
          <p:cNvSpPr txBox="1"/>
          <p:nvPr/>
        </p:nvSpPr>
        <p:spPr>
          <a:xfrm>
            <a:off x="9809043" y="4699664"/>
            <a:ext cx="849432" cy="4001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sz="2000" dirty="0" err="1"/>
              <a:t>Etc</a:t>
            </a:r>
            <a:r>
              <a:rPr lang="en-US" altLang="ja-JP" sz="2000" dirty="0"/>
              <a:t>…</a:t>
            </a:r>
            <a:endParaRPr kumimoji="1" lang="ja-JP" altLang="en-US" sz="2000" dirty="0"/>
          </a:p>
        </p:txBody>
      </p:sp>
      <p:cxnSp>
        <p:nvCxnSpPr>
          <p:cNvPr id="10" name="コネクタ: カギ線 9">
            <a:extLst>
              <a:ext uri="{FF2B5EF4-FFF2-40B4-BE49-F238E27FC236}">
                <a16:creationId xmlns:a16="http://schemas.microsoft.com/office/drawing/2014/main" id="{ED7992F9-6538-43E4-B679-7FDA37789596}"/>
              </a:ext>
            </a:extLst>
          </p:cNvPr>
          <p:cNvCxnSpPr>
            <a:cxnSpLocks/>
            <a:stCxn id="6" idx="0"/>
            <a:endCxn id="5" idx="2"/>
          </p:cNvCxnSpPr>
          <p:nvPr/>
        </p:nvCxnSpPr>
        <p:spPr>
          <a:xfrm rot="5400000" flipH="1" flipV="1">
            <a:off x="4989972" y="2001163"/>
            <a:ext cx="1152436" cy="3875234"/>
          </a:xfrm>
          <a:prstGeom prst="bentConnector3">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12" name="コネクタ: カギ線 11">
            <a:extLst>
              <a:ext uri="{FF2B5EF4-FFF2-40B4-BE49-F238E27FC236}">
                <a16:creationId xmlns:a16="http://schemas.microsoft.com/office/drawing/2014/main" id="{4F841300-71B3-41E3-9E11-0529733E5A07}"/>
              </a:ext>
            </a:extLst>
          </p:cNvPr>
          <p:cNvCxnSpPr>
            <a:cxnSpLocks/>
            <a:stCxn id="7" idx="0"/>
            <a:endCxn id="5" idx="2"/>
          </p:cNvCxnSpPr>
          <p:nvPr/>
        </p:nvCxnSpPr>
        <p:spPr>
          <a:xfrm rot="5400000" flipH="1" flipV="1">
            <a:off x="6927588" y="3938780"/>
            <a:ext cx="1152436" cy="1"/>
          </a:xfrm>
          <a:prstGeom prst="bentConnector3">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14" name="直線矢印コネクタ 13">
            <a:extLst>
              <a:ext uri="{FF2B5EF4-FFF2-40B4-BE49-F238E27FC236}">
                <a16:creationId xmlns:a16="http://schemas.microsoft.com/office/drawing/2014/main" id="{8BB0B8C3-922B-4F7B-A60E-77228FFBF7C0}"/>
              </a:ext>
            </a:extLst>
          </p:cNvPr>
          <p:cNvCxnSpPr>
            <a:cxnSpLocks/>
            <a:stCxn id="5" idx="1"/>
            <a:endCxn id="2" idx="3"/>
          </p:cNvCxnSpPr>
          <p:nvPr/>
        </p:nvCxnSpPr>
        <p:spPr>
          <a:xfrm flipH="1" flipV="1">
            <a:off x="3701984" y="3008472"/>
            <a:ext cx="2045988" cy="147"/>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16" name="コネクタ: カギ線 15">
            <a:extLst>
              <a:ext uri="{FF2B5EF4-FFF2-40B4-BE49-F238E27FC236}">
                <a16:creationId xmlns:a16="http://schemas.microsoft.com/office/drawing/2014/main" id="{B02E675E-9DD9-4FE2-A44E-C7DC0E30CECA}"/>
              </a:ext>
            </a:extLst>
          </p:cNvPr>
          <p:cNvCxnSpPr>
            <a:cxnSpLocks/>
            <a:stCxn id="8" idx="0"/>
            <a:endCxn id="5" idx="2"/>
          </p:cNvCxnSpPr>
          <p:nvPr/>
        </p:nvCxnSpPr>
        <p:spPr>
          <a:xfrm rot="16200000" flipV="1">
            <a:off x="8200232" y="2666137"/>
            <a:ext cx="1337102" cy="2729952"/>
          </a:xfrm>
          <a:prstGeom prst="bentConnector3">
            <a:avLst>
              <a:gd name="adj1" fmla="val 56452"/>
            </a:avLst>
          </a:prstGeom>
          <a:ln w="381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5276006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タイトル 3">
            <a:extLst>
              <a:ext uri="{FF2B5EF4-FFF2-40B4-BE49-F238E27FC236}">
                <a16:creationId xmlns:a16="http://schemas.microsoft.com/office/drawing/2014/main" id="{924356EE-D0C4-4D48-9654-E324376B2BC1}"/>
              </a:ext>
            </a:extLst>
          </p:cNvPr>
          <p:cNvSpPr>
            <a:spLocks noGrp="1"/>
          </p:cNvSpPr>
          <p:nvPr>
            <p:ph type="title"/>
          </p:nvPr>
        </p:nvSpPr>
        <p:spPr>
          <a:xfrm>
            <a:off x="838200" y="704088"/>
            <a:ext cx="3935136" cy="2980944"/>
          </a:xfrm>
        </p:spPr>
        <p:txBody>
          <a:bodyPr vert="horz" lIns="91440" tIns="45720" rIns="91440" bIns="45720" rtlCol="0" anchor="ctr">
            <a:normAutofit/>
          </a:bodyPr>
          <a:lstStyle/>
          <a:p>
            <a:r>
              <a:rPr lang="en-US" altLang="ja-JP" b="1" kern="1200" dirty="0">
                <a:solidFill>
                  <a:schemeClr val="bg1"/>
                </a:solidFill>
                <a:latin typeface="+mj-lt"/>
                <a:ea typeface="+mj-ea"/>
                <a:cs typeface="+mj-cs"/>
              </a:rPr>
              <a:t>Component</a:t>
            </a:r>
            <a:br>
              <a:rPr lang="en-US" altLang="ja-JP" b="1" kern="1200" dirty="0">
                <a:solidFill>
                  <a:schemeClr val="bg1"/>
                </a:solidFill>
                <a:latin typeface="+mj-lt"/>
                <a:ea typeface="+mj-ea"/>
                <a:cs typeface="+mj-cs"/>
              </a:rPr>
            </a:br>
            <a:r>
              <a:rPr lang="en-US" altLang="ja-JP" b="1" kern="1200" dirty="0">
                <a:solidFill>
                  <a:schemeClr val="bg1"/>
                </a:solidFill>
                <a:latin typeface="+mj-lt"/>
                <a:ea typeface="+mj-ea"/>
                <a:cs typeface="+mj-cs"/>
              </a:rPr>
              <a:t>Pattern</a:t>
            </a:r>
            <a:endParaRPr lang="ja-JP" altLang="en-US" b="1" kern="1200" dirty="0">
              <a:solidFill>
                <a:schemeClr val="bg1"/>
              </a:solidFill>
              <a:latin typeface="+mj-lt"/>
              <a:ea typeface="+mj-ea"/>
              <a:cs typeface="+mj-cs"/>
            </a:endParaRPr>
          </a:p>
        </p:txBody>
      </p:sp>
      <p:sp>
        <p:nvSpPr>
          <p:cNvPr id="6" name="テキスト ボックス 5">
            <a:extLst>
              <a:ext uri="{FF2B5EF4-FFF2-40B4-BE49-F238E27FC236}">
                <a16:creationId xmlns:a16="http://schemas.microsoft.com/office/drawing/2014/main" id="{D63D770E-13E3-4D76-9DB1-228AE48E53A8}"/>
              </a:ext>
            </a:extLst>
          </p:cNvPr>
          <p:cNvSpPr txBox="1"/>
          <p:nvPr/>
        </p:nvSpPr>
        <p:spPr>
          <a:xfrm>
            <a:off x="6212410" y="2608777"/>
            <a:ext cx="5432194" cy="2095096"/>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p>
            <a:pPr>
              <a:lnSpc>
                <a:spcPct val="90000"/>
              </a:lnSpc>
              <a:spcAft>
                <a:spcPts val="600"/>
              </a:spcAft>
            </a:pPr>
            <a:r>
              <a:rPr lang="ja-JP" altLang="en-US" sz="2400" b="1" dirty="0"/>
              <a:t>導入前</a:t>
            </a:r>
            <a:endParaRPr lang="en-US" altLang="ja-JP" sz="2400" b="1" dirty="0"/>
          </a:p>
          <a:p>
            <a:pPr>
              <a:lnSpc>
                <a:spcPct val="90000"/>
              </a:lnSpc>
              <a:spcAft>
                <a:spcPts val="600"/>
              </a:spcAft>
            </a:pPr>
            <a:r>
              <a:rPr kumimoji="1" lang="ja-JP" altLang="en-US" sz="2400" dirty="0"/>
              <a:t>搭載したい機能は</a:t>
            </a:r>
            <a:r>
              <a:rPr kumimoji="1" lang="en-US" altLang="ja-JP" sz="2400" dirty="0" err="1"/>
              <a:t>GameObject</a:t>
            </a:r>
            <a:r>
              <a:rPr kumimoji="1" lang="ja-JP" altLang="en-US" sz="2400" dirty="0"/>
              <a:t>クラス自体に全て</a:t>
            </a:r>
            <a:r>
              <a:rPr lang="ja-JP" altLang="en-US" sz="2400" dirty="0"/>
              <a:t>記載し、同じ機能を利用したい際はコピーペーストで付与</a:t>
            </a:r>
            <a:endParaRPr kumimoji="1" lang="en-US" altLang="ja-JP" sz="2400" dirty="0"/>
          </a:p>
        </p:txBody>
      </p:sp>
      <p:sp>
        <p:nvSpPr>
          <p:cNvPr id="37" name="テキスト ボックス 36">
            <a:extLst>
              <a:ext uri="{FF2B5EF4-FFF2-40B4-BE49-F238E27FC236}">
                <a16:creationId xmlns:a16="http://schemas.microsoft.com/office/drawing/2014/main" id="{19333CA0-DC2E-41CD-9426-9F565E5EFC29}"/>
              </a:ext>
            </a:extLst>
          </p:cNvPr>
          <p:cNvSpPr txBox="1"/>
          <p:nvPr/>
        </p:nvSpPr>
        <p:spPr>
          <a:xfrm>
            <a:off x="6212410" y="4703873"/>
            <a:ext cx="5432194" cy="2095096"/>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p>
            <a:pPr>
              <a:lnSpc>
                <a:spcPct val="90000"/>
              </a:lnSpc>
              <a:spcAft>
                <a:spcPts val="600"/>
              </a:spcAft>
            </a:pPr>
            <a:r>
              <a:rPr lang="ja-JP" altLang="en-US" sz="2400" b="1" dirty="0"/>
              <a:t>導入後</a:t>
            </a:r>
          </a:p>
          <a:p>
            <a:pPr>
              <a:lnSpc>
                <a:spcPct val="90000"/>
              </a:lnSpc>
              <a:spcAft>
                <a:spcPts val="600"/>
              </a:spcAft>
            </a:pPr>
            <a:r>
              <a:rPr kumimoji="1" lang="en-US" altLang="ja-JP" sz="2400" dirty="0"/>
              <a:t>Component</a:t>
            </a:r>
            <a:r>
              <a:rPr lang="ja-JP" altLang="en-US" sz="2400" dirty="0"/>
              <a:t>に実処理を記載し</a:t>
            </a:r>
            <a:r>
              <a:rPr kumimoji="1" lang="en-US" altLang="ja-JP" sz="2400" dirty="0" err="1"/>
              <a:t>GameObject</a:t>
            </a:r>
            <a:r>
              <a:rPr kumimoji="1" lang="ja-JP" altLang="en-US" sz="2400" dirty="0"/>
              <a:t>内で生成するだけで機能を利用することが可能に</a:t>
            </a:r>
          </a:p>
        </p:txBody>
      </p:sp>
      <p:sp>
        <p:nvSpPr>
          <p:cNvPr id="8" name="テキスト ボックス 7">
            <a:extLst>
              <a:ext uri="{FF2B5EF4-FFF2-40B4-BE49-F238E27FC236}">
                <a16:creationId xmlns:a16="http://schemas.microsoft.com/office/drawing/2014/main" id="{19202745-CDEF-4516-A2B1-F5ECC856EC71}"/>
              </a:ext>
            </a:extLst>
          </p:cNvPr>
          <p:cNvSpPr txBox="1"/>
          <p:nvPr/>
        </p:nvSpPr>
        <p:spPr>
          <a:xfrm>
            <a:off x="6212410" y="513681"/>
            <a:ext cx="5432194" cy="2095096"/>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p>
            <a:pPr>
              <a:lnSpc>
                <a:spcPct val="90000"/>
              </a:lnSpc>
              <a:spcAft>
                <a:spcPts val="600"/>
              </a:spcAft>
            </a:pPr>
            <a:r>
              <a:rPr lang="ja-JP" altLang="en-US" sz="2400" b="1" dirty="0"/>
              <a:t>説明</a:t>
            </a:r>
          </a:p>
          <a:p>
            <a:pPr>
              <a:lnSpc>
                <a:spcPct val="90000"/>
              </a:lnSpc>
              <a:spcAft>
                <a:spcPts val="600"/>
              </a:spcAft>
            </a:pPr>
            <a:r>
              <a:rPr lang="ja-JP" altLang="en-US" sz="2000" dirty="0"/>
              <a:t>全てのオブジェクトの基底クラスを</a:t>
            </a:r>
            <a:r>
              <a:rPr lang="en-US" altLang="ja-JP" sz="2000" dirty="0" err="1"/>
              <a:t>GameObject</a:t>
            </a:r>
            <a:r>
              <a:rPr lang="ja-JP" altLang="en-US" sz="2000" dirty="0"/>
              <a:t>クラスとし、搭載したい機能を</a:t>
            </a:r>
            <a:r>
              <a:rPr lang="en-US" altLang="ja-JP" sz="2000" dirty="0"/>
              <a:t>Component</a:t>
            </a:r>
            <a:r>
              <a:rPr lang="ja-JP" altLang="en-US" sz="2000" dirty="0"/>
              <a:t>に持たせ、</a:t>
            </a:r>
            <a:r>
              <a:rPr lang="en-US" altLang="ja-JP" sz="2000" dirty="0" err="1"/>
              <a:t>GameObject</a:t>
            </a:r>
            <a:r>
              <a:rPr lang="ja-JP" altLang="en-US" sz="2000" dirty="0"/>
              <a:t>クラス内で生成するだけでその機能を利用すること可能にする</a:t>
            </a:r>
            <a:endParaRPr kumimoji="1" lang="en-US" altLang="ja-JP" sz="2000" dirty="0"/>
          </a:p>
        </p:txBody>
      </p:sp>
      <p:sp>
        <p:nvSpPr>
          <p:cNvPr id="9" name="テキスト ボックス 8">
            <a:extLst>
              <a:ext uri="{FF2B5EF4-FFF2-40B4-BE49-F238E27FC236}">
                <a16:creationId xmlns:a16="http://schemas.microsoft.com/office/drawing/2014/main" id="{77CEDA2E-3C3A-4464-A6CF-2E9946ABFD00}"/>
              </a:ext>
            </a:extLst>
          </p:cNvPr>
          <p:cNvSpPr txBox="1"/>
          <p:nvPr/>
        </p:nvSpPr>
        <p:spPr>
          <a:xfrm>
            <a:off x="838200" y="3886521"/>
            <a:ext cx="2683748" cy="92333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kumimoji="1" lang="en-US" altLang="ja-JP" dirty="0">
                <a:solidFill>
                  <a:schemeClr val="tx1"/>
                </a:solidFill>
              </a:rPr>
              <a:t>※</a:t>
            </a:r>
            <a:r>
              <a:rPr kumimoji="1" lang="ja-JP" altLang="en-US" dirty="0">
                <a:solidFill>
                  <a:schemeClr val="tx1"/>
                </a:solidFill>
              </a:rPr>
              <a:t>本ソースコード</a:t>
            </a:r>
            <a:endParaRPr kumimoji="1" lang="en-US" altLang="ja-JP" dirty="0">
              <a:solidFill>
                <a:schemeClr val="tx1"/>
              </a:solidFill>
            </a:endParaRPr>
          </a:p>
          <a:p>
            <a:pPr algn="ctr"/>
            <a:r>
              <a:rPr lang="en-US" altLang="ja-JP" dirty="0">
                <a:solidFill>
                  <a:schemeClr val="tx1"/>
                </a:solidFill>
              </a:rPr>
              <a:t>MeshComponent.cpp</a:t>
            </a:r>
            <a:r>
              <a:rPr lang="ja-JP" altLang="en-US" dirty="0">
                <a:solidFill>
                  <a:schemeClr val="tx1"/>
                </a:solidFill>
              </a:rPr>
              <a:t>等</a:t>
            </a:r>
            <a:endParaRPr lang="en-US" altLang="ja-JP" dirty="0">
              <a:solidFill>
                <a:schemeClr val="tx1"/>
              </a:solidFill>
            </a:endParaRPr>
          </a:p>
          <a:p>
            <a:pPr algn="ctr"/>
            <a:r>
              <a:rPr lang="ja-JP" altLang="en-US" dirty="0">
                <a:solidFill>
                  <a:schemeClr val="tx1"/>
                </a:solidFill>
              </a:rPr>
              <a:t>で実処理</a:t>
            </a:r>
            <a:endParaRPr lang="en-US" altLang="ja-JP" dirty="0">
              <a:solidFill>
                <a:schemeClr val="tx1"/>
              </a:solidFill>
            </a:endParaRPr>
          </a:p>
        </p:txBody>
      </p:sp>
    </p:spTree>
    <p:extLst>
      <p:ext uri="{BB962C8B-B14F-4D97-AF65-F5344CB8AC3E}">
        <p14:creationId xmlns:p14="http://schemas.microsoft.com/office/powerpoint/2010/main" val="22450614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テキスト ボックス 3"/>
          <p:cNvSpPr txBox="1"/>
          <p:nvPr/>
        </p:nvSpPr>
        <p:spPr>
          <a:xfrm>
            <a:off x="442913" y="581025"/>
            <a:ext cx="8267328" cy="769441"/>
          </a:xfrm>
          <a:prstGeom prst="rect">
            <a:avLst/>
          </a:prstGeom>
          <a:noFill/>
        </p:spPr>
        <p:txBody>
          <a:bodyPr wrap="none" rtlCol="0">
            <a:spAutoFit/>
          </a:bodyPr>
          <a:lstStyle>
            <a:defPPr>
              <a:defRPr lang="ja-JP"/>
            </a:defPPr>
            <a:lvl1pPr>
              <a:defRPr sz="3600" b="1">
                <a:solidFill>
                  <a:schemeClr val="bg1"/>
                </a:solidFill>
                <a:latin typeface="メイリオ" panose="020B0604030504040204" pitchFamily="50" charset="-128"/>
                <a:ea typeface="メイリオ" panose="020B0604030504040204" pitchFamily="50" charset="-128"/>
              </a:defRPr>
            </a:lvl1pPr>
          </a:lstStyle>
          <a:p>
            <a:r>
              <a:rPr lang="en-US" altLang="ja-JP" sz="4400" dirty="0"/>
              <a:t>Component</a:t>
            </a:r>
            <a:r>
              <a:rPr lang="ja-JP" altLang="en-US" sz="4400" dirty="0"/>
              <a:t> </a:t>
            </a:r>
            <a:r>
              <a:rPr lang="en-US" altLang="ja-JP" sz="4400" dirty="0"/>
              <a:t>Pattern</a:t>
            </a:r>
            <a:r>
              <a:rPr lang="ja-JP" altLang="en-US" sz="4400" dirty="0"/>
              <a:t>イメージ</a:t>
            </a:r>
          </a:p>
        </p:txBody>
      </p:sp>
      <p:sp>
        <p:nvSpPr>
          <p:cNvPr id="2" name="テキスト ボックス 1">
            <a:extLst>
              <a:ext uri="{FF2B5EF4-FFF2-40B4-BE49-F238E27FC236}">
                <a16:creationId xmlns:a16="http://schemas.microsoft.com/office/drawing/2014/main" id="{FA61F55F-BFD0-4D0F-9EE0-4FEE1B11F158}"/>
              </a:ext>
            </a:extLst>
          </p:cNvPr>
          <p:cNvSpPr txBox="1"/>
          <p:nvPr/>
        </p:nvSpPr>
        <p:spPr>
          <a:xfrm>
            <a:off x="1289116" y="2531565"/>
            <a:ext cx="2412867" cy="95410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sz="2400" dirty="0" err="1"/>
              <a:t>GameObject</a:t>
            </a:r>
            <a:endParaRPr kumimoji="1" lang="en-US" altLang="ja-JP" sz="2400" dirty="0"/>
          </a:p>
          <a:p>
            <a:pPr algn="ctr"/>
            <a:r>
              <a:rPr lang="ja-JP" altLang="en-US" sz="1600" dirty="0"/>
              <a:t>（全てのオブジェクトの基底クラス）</a:t>
            </a:r>
            <a:endParaRPr lang="en-US" altLang="ja-JP" sz="1600" dirty="0"/>
          </a:p>
        </p:txBody>
      </p:sp>
      <p:sp>
        <p:nvSpPr>
          <p:cNvPr id="5" name="テキスト ボックス 4">
            <a:extLst>
              <a:ext uri="{FF2B5EF4-FFF2-40B4-BE49-F238E27FC236}">
                <a16:creationId xmlns:a16="http://schemas.microsoft.com/office/drawing/2014/main" id="{DDA5D356-9C51-435B-B7B1-91F42AD0D571}"/>
              </a:ext>
            </a:extLst>
          </p:cNvPr>
          <p:cNvSpPr txBox="1"/>
          <p:nvPr/>
        </p:nvSpPr>
        <p:spPr>
          <a:xfrm>
            <a:off x="6297374" y="2654675"/>
            <a:ext cx="2412867"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sz="2400" dirty="0"/>
              <a:t>Component</a:t>
            </a:r>
          </a:p>
          <a:p>
            <a:pPr algn="ctr"/>
            <a:r>
              <a:rPr lang="ja-JP" altLang="en-US" sz="1600" dirty="0"/>
              <a:t>（基底クラス）</a:t>
            </a:r>
            <a:endParaRPr kumimoji="1" lang="ja-JP" altLang="en-US" sz="1600" dirty="0"/>
          </a:p>
        </p:txBody>
      </p:sp>
      <p:sp>
        <p:nvSpPr>
          <p:cNvPr id="6" name="テキスト ボックス 5">
            <a:extLst>
              <a:ext uri="{FF2B5EF4-FFF2-40B4-BE49-F238E27FC236}">
                <a16:creationId xmlns:a16="http://schemas.microsoft.com/office/drawing/2014/main" id="{52109B07-BC72-4A9C-A425-B42B20EC23C2}"/>
              </a:ext>
            </a:extLst>
          </p:cNvPr>
          <p:cNvSpPr txBox="1"/>
          <p:nvPr/>
        </p:nvSpPr>
        <p:spPr>
          <a:xfrm>
            <a:off x="1790922" y="4514998"/>
            <a:ext cx="3675302"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sz="2400" dirty="0" err="1"/>
              <a:t>MeshComponent</a:t>
            </a:r>
            <a:endParaRPr kumimoji="1" lang="en-US" altLang="ja-JP" sz="2400" dirty="0"/>
          </a:p>
          <a:p>
            <a:pPr algn="ctr"/>
            <a:r>
              <a:rPr kumimoji="1" lang="ja-JP" altLang="en-US" sz="1600" dirty="0"/>
              <a:t>（キャラクターモデル付与機能）</a:t>
            </a:r>
          </a:p>
        </p:txBody>
      </p:sp>
      <p:sp>
        <p:nvSpPr>
          <p:cNvPr id="7" name="テキスト ボックス 6">
            <a:extLst>
              <a:ext uri="{FF2B5EF4-FFF2-40B4-BE49-F238E27FC236}">
                <a16:creationId xmlns:a16="http://schemas.microsoft.com/office/drawing/2014/main" id="{CF6F1891-7F7B-48E4-922E-FFCB866CBE0E}"/>
              </a:ext>
            </a:extLst>
          </p:cNvPr>
          <p:cNvSpPr txBox="1"/>
          <p:nvPr/>
        </p:nvSpPr>
        <p:spPr>
          <a:xfrm>
            <a:off x="5793216" y="4515146"/>
            <a:ext cx="3421182"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sz="2400" dirty="0" err="1"/>
              <a:t>ColliderComponent</a:t>
            </a:r>
            <a:endParaRPr kumimoji="1" lang="en-US" altLang="ja-JP" sz="2400" dirty="0"/>
          </a:p>
          <a:p>
            <a:pPr algn="ctr"/>
            <a:r>
              <a:rPr lang="ja-JP" altLang="en-US" sz="1600" dirty="0"/>
              <a:t>（当たり判定機能）</a:t>
            </a:r>
            <a:endParaRPr kumimoji="1" lang="ja-JP" altLang="en-US" sz="1600" dirty="0"/>
          </a:p>
        </p:txBody>
      </p:sp>
      <p:sp>
        <p:nvSpPr>
          <p:cNvPr id="8" name="テキスト ボックス 7">
            <a:extLst>
              <a:ext uri="{FF2B5EF4-FFF2-40B4-BE49-F238E27FC236}">
                <a16:creationId xmlns:a16="http://schemas.microsoft.com/office/drawing/2014/main" id="{D975C2FD-A7FC-45F0-853F-B90D0E0673CC}"/>
              </a:ext>
            </a:extLst>
          </p:cNvPr>
          <p:cNvSpPr txBox="1"/>
          <p:nvPr/>
        </p:nvSpPr>
        <p:spPr>
          <a:xfrm>
            <a:off x="9809043" y="4699664"/>
            <a:ext cx="849432" cy="4001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sz="2000" dirty="0" err="1"/>
              <a:t>Etc</a:t>
            </a:r>
            <a:r>
              <a:rPr lang="en-US" altLang="ja-JP" sz="2000" dirty="0"/>
              <a:t>…</a:t>
            </a:r>
            <a:endParaRPr kumimoji="1" lang="ja-JP" altLang="en-US" sz="2000" dirty="0"/>
          </a:p>
        </p:txBody>
      </p:sp>
      <p:cxnSp>
        <p:nvCxnSpPr>
          <p:cNvPr id="10" name="コネクタ: カギ線 9">
            <a:extLst>
              <a:ext uri="{FF2B5EF4-FFF2-40B4-BE49-F238E27FC236}">
                <a16:creationId xmlns:a16="http://schemas.microsoft.com/office/drawing/2014/main" id="{ED7992F9-6538-43E4-B679-7FDA37789596}"/>
              </a:ext>
            </a:extLst>
          </p:cNvPr>
          <p:cNvCxnSpPr>
            <a:stCxn id="6" idx="0"/>
            <a:endCxn id="5" idx="2"/>
          </p:cNvCxnSpPr>
          <p:nvPr/>
        </p:nvCxnSpPr>
        <p:spPr>
          <a:xfrm rot="5400000" flipH="1" flipV="1">
            <a:off x="4989972" y="2001163"/>
            <a:ext cx="1152437" cy="3875235"/>
          </a:xfrm>
          <a:prstGeom prst="bentConnector3">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12" name="コネクタ: カギ線 11">
            <a:extLst>
              <a:ext uri="{FF2B5EF4-FFF2-40B4-BE49-F238E27FC236}">
                <a16:creationId xmlns:a16="http://schemas.microsoft.com/office/drawing/2014/main" id="{4F841300-71B3-41E3-9E11-0529733E5A07}"/>
              </a:ext>
            </a:extLst>
          </p:cNvPr>
          <p:cNvCxnSpPr>
            <a:stCxn id="7" idx="0"/>
            <a:endCxn id="5" idx="2"/>
          </p:cNvCxnSpPr>
          <p:nvPr/>
        </p:nvCxnSpPr>
        <p:spPr>
          <a:xfrm rot="5400000" flipH="1" flipV="1">
            <a:off x="6927515" y="3938854"/>
            <a:ext cx="1152585" cy="1"/>
          </a:xfrm>
          <a:prstGeom prst="bentConnector3">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14" name="直線矢印コネクタ 13">
            <a:extLst>
              <a:ext uri="{FF2B5EF4-FFF2-40B4-BE49-F238E27FC236}">
                <a16:creationId xmlns:a16="http://schemas.microsoft.com/office/drawing/2014/main" id="{8BB0B8C3-922B-4F7B-A60E-77228FFBF7C0}"/>
              </a:ext>
            </a:extLst>
          </p:cNvPr>
          <p:cNvCxnSpPr>
            <a:stCxn id="5" idx="1"/>
            <a:endCxn id="2" idx="3"/>
          </p:cNvCxnSpPr>
          <p:nvPr/>
        </p:nvCxnSpPr>
        <p:spPr>
          <a:xfrm flipH="1">
            <a:off x="3701983" y="3008618"/>
            <a:ext cx="2595391" cy="1"/>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16" name="コネクタ: カギ線 15">
            <a:extLst>
              <a:ext uri="{FF2B5EF4-FFF2-40B4-BE49-F238E27FC236}">
                <a16:creationId xmlns:a16="http://schemas.microsoft.com/office/drawing/2014/main" id="{B02E675E-9DD9-4FE2-A44E-C7DC0E30CECA}"/>
              </a:ext>
            </a:extLst>
          </p:cNvPr>
          <p:cNvCxnSpPr>
            <a:stCxn id="8" idx="0"/>
            <a:endCxn id="5" idx="2"/>
          </p:cNvCxnSpPr>
          <p:nvPr/>
        </p:nvCxnSpPr>
        <p:spPr>
          <a:xfrm rot="16200000" flipV="1">
            <a:off x="8200233" y="2666137"/>
            <a:ext cx="1337103" cy="2729951"/>
          </a:xfrm>
          <a:prstGeom prst="bentConnector3">
            <a:avLst>
              <a:gd name="adj1" fmla="val 56452"/>
            </a:avLst>
          </a:prstGeom>
          <a:ln w="381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555591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3A70D8-F933-4AAD-813F-D53CCCB40AEB}"/>
              </a:ext>
            </a:extLst>
          </p:cNvPr>
          <p:cNvSpPr>
            <a:spLocks noGrp="1"/>
          </p:cNvSpPr>
          <p:nvPr>
            <p:ph type="title"/>
          </p:nvPr>
        </p:nvSpPr>
        <p:spPr>
          <a:xfrm>
            <a:off x="886968" y="1472184"/>
            <a:ext cx="3767328" cy="4581144"/>
          </a:xfrm>
        </p:spPr>
        <p:txBody>
          <a:bodyPr anchor="t">
            <a:normAutofit/>
          </a:bodyPr>
          <a:lstStyle/>
          <a:p>
            <a:r>
              <a:rPr kumimoji="1" lang="ja-JP" altLang="en-US" sz="5400" b="1" dirty="0"/>
              <a:t>参考書籍</a:t>
            </a:r>
          </a:p>
        </p:txBody>
      </p:sp>
      <p:grpSp>
        <p:nvGrpSpPr>
          <p:cNvPr id="8" name="Group 7">
            <a:extLst>
              <a:ext uri="{FF2B5EF4-FFF2-40B4-BE49-F238E27FC236}">
                <a16:creationId xmlns:a16="http://schemas.microsoft.com/office/drawing/2014/main" id="{DDAE397D-2F47-480F-95CA-D5EDB24333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30" name="Freeform 5">
              <a:extLst>
                <a:ext uri="{FF2B5EF4-FFF2-40B4-BE49-F238E27FC236}">
                  <a16:creationId xmlns:a16="http://schemas.microsoft.com/office/drawing/2014/main" id="{BD66E0D2-4D47-45F5-9F6C-04DF950CB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0" name="Freeform 6">
              <a:extLst>
                <a:ext uri="{FF2B5EF4-FFF2-40B4-BE49-F238E27FC236}">
                  <a16:creationId xmlns:a16="http://schemas.microsoft.com/office/drawing/2014/main" id="{C36CD79E-81FA-41B2-9A38-E0E26BCBE8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7">
              <a:extLst>
                <a:ext uri="{FF2B5EF4-FFF2-40B4-BE49-F238E27FC236}">
                  <a16:creationId xmlns:a16="http://schemas.microsoft.com/office/drawing/2014/main" id="{58CF2E87-8DCB-4A21-A926-1879E39DE7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8">
              <a:extLst>
                <a:ext uri="{FF2B5EF4-FFF2-40B4-BE49-F238E27FC236}">
                  <a16:creationId xmlns:a16="http://schemas.microsoft.com/office/drawing/2014/main" id="{E8EBCED8-09A7-4078-908F-87C5C9094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 name="Freeform 9">
              <a:extLst>
                <a:ext uri="{FF2B5EF4-FFF2-40B4-BE49-F238E27FC236}">
                  <a16:creationId xmlns:a16="http://schemas.microsoft.com/office/drawing/2014/main" id="{881B8E24-1A3B-4288-834C-5C75EE61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 name="Freeform 10">
              <a:extLst>
                <a:ext uri="{FF2B5EF4-FFF2-40B4-BE49-F238E27FC236}">
                  <a16:creationId xmlns:a16="http://schemas.microsoft.com/office/drawing/2014/main" id="{CE6C6947-62CC-47B5-8006-0DBB11057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11">
              <a:extLst>
                <a:ext uri="{FF2B5EF4-FFF2-40B4-BE49-F238E27FC236}">
                  <a16:creationId xmlns:a16="http://schemas.microsoft.com/office/drawing/2014/main" id="{5A3EA873-FF38-49B1-AA18-6CAA8278A7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2">
              <a:extLst>
                <a:ext uri="{FF2B5EF4-FFF2-40B4-BE49-F238E27FC236}">
                  <a16:creationId xmlns:a16="http://schemas.microsoft.com/office/drawing/2014/main" id="{2B74FB34-BB05-4313-9474-A4F9B27A5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3">
              <a:extLst>
                <a:ext uri="{FF2B5EF4-FFF2-40B4-BE49-F238E27FC236}">
                  <a16:creationId xmlns:a16="http://schemas.microsoft.com/office/drawing/2014/main" id="{3673863D-063E-49A6-9856-52014BB4D6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4">
              <a:extLst>
                <a:ext uri="{FF2B5EF4-FFF2-40B4-BE49-F238E27FC236}">
                  <a16:creationId xmlns:a16="http://schemas.microsoft.com/office/drawing/2014/main" id="{59E7384A-6379-482C-8070-680EA33AF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5">
              <a:extLst>
                <a:ext uri="{FF2B5EF4-FFF2-40B4-BE49-F238E27FC236}">
                  <a16:creationId xmlns:a16="http://schemas.microsoft.com/office/drawing/2014/main" id="{C6A49E1B-06B5-467F-97A5-EE77945A7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6">
              <a:extLst>
                <a:ext uri="{FF2B5EF4-FFF2-40B4-BE49-F238E27FC236}">
                  <a16:creationId xmlns:a16="http://schemas.microsoft.com/office/drawing/2014/main" id="{C67D60A3-4CE7-453B-97D1-08DD83271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7">
              <a:extLst>
                <a:ext uri="{FF2B5EF4-FFF2-40B4-BE49-F238E27FC236}">
                  <a16:creationId xmlns:a16="http://schemas.microsoft.com/office/drawing/2014/main" id="{1333C1DC-BC77-4584-B472-AE19C4A09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8">
              <a:extLst>
                <a:ext uri="{FF2B5EF4-FFF2-40B4-BE49-F238E27FC236}">
                  <a16:creationId xmlns:a16="http://schemas.microsoft.com/office/drawing/2014/main" id="{30CC34F2-2D02-4DC8-8951-5E29E0866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9">
              <a:extLst>
                <a:ext uri="{FF2B5EF4-FFF2-40B4-BE49-F238E27FC236}">
                  <a16:creationId xmlns:a16="http://schemas.microsoft.com/office/drawing/2014/main" id="{C77A3E1B-1C72-4437-A8A1-FC659C9E85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20">
              <a:extLst>
                <a:ext uri="{FF2B5EF4-FFF2-40B4-BE49-F238E27FC236}">
                  <a16:creationId xmlns:a16="http://schemas.microsoft.com/office/drawing/2014/main" id="{4EE3E561-115A-4994-832B-FB79E4498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5" name="Freeform 21">
              <a:extLst>
                <a:ext uri="{FF2B5EF4-FFF2-40B4-BE49-F238E27FC236}">
                  <a16:creationId xmlns:a16="http://schemas.microsoft.com/office/drawing/2014/main" id="{D389D14E-E715-4844-8E58-ED5A66AB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1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6" name="Freeform 22">
              <a:extLst>
                <a:ext uri="{FF2B5EF4-FFF2-40B4-BE49-F238E27FC236}">
                  <a16:creationId xmlns:a16="http://schemas.microsoft.com/office/drawing/2014/main" id="{4208B28A-82FB-48D4-9087-806354C85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3">
              <a:extLst>
                <a:ext uri="{FF2B5EF4-FFF2-40B4-BE49-F238E27FC236}">
                  <a16:creationId xmlns:a16="http://schemas.microsoft.com/office/drawing/2014/main" id="{1330334B-C28B-49CB-8643-6EF946230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4">
              <a:extLst>
                <a:ext uri="{FF2B5EF4-FFF2-40B4-BE49-F238E27FC236}">
                  <a16:creationId xmlns:a16="http://schemas.microsoft.com/office/drawing/2014/main" id="{F221AA9B-1DD9-4FC4-947F-90C0582F7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5">
              <a:extLst>
                <a:ext uri="{FF2B5EF4-FFF2-40B4-BE49-F238E27FC236}">
                  <a16:creationId xmlns:a16="http://schemas.microsoft.com/office/drawing/2014/main" id="{9214B596-B3CC-43CB-A72A-2ADABBE5B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1" name="Isosceles Triangle 30">
            <a:extLst>
              <a:ext uri="{FF2B5EF4-FFF2-40B4-BE49-F238E27FC236}">
                <a16:creationId xmlns:a16="http://schemas.microsoft.com/office/drawing/2014/main" id="{64F9BF67-14D7-4F9D-A8E4-4BB8DE3512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75225" y="1331697"/>
            <a:ext cx="193249" cy="16659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600" dirty="0"/>
          </a:p>
        </p:txBody>
      </p:sp>
      <p:pic>
        <p:nvPicPr>
          <p:cNvPr id="35" name="図 34">
            <a:extLst>
              <a:ext uri="{FF2B5EF4-FFF2-40B4-BE49-F238E27FC236}">
                <a16:creationId xmlns:a16="http://schemas.microsoft.com/office/drawing/2014/main" id="{5D71B2E2-5D32-4D83-93C8-A67540F328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8980" y="2566360"/>
            <a:ext cx="1874666" cy="23927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6" name="図 35">
            <a:extLst>
              <a:ext uri="{FF2B5EF4-FFF2-40B4-BE49-F238E27FC236}">
                <a16:creationId xmlns:a16="http://schemas.microsoft.com/office/drawing/2014/main" id="{52E7475D-EA54-4345-B8C4-C0A15D127D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941" y="2566360"/>
            <a:ext cx="1899038" cy="23927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3" name="コンテンツ プレースホルダー 2">
            <a:extLst>
              <a:ext uri="{FF2B5EF4-FFF2-40B4-BE49-F238E27FC236}">
                <a16:creationId xmlns:a16="http://schemas.microsoft.com/office/drawing/2014/main" id="{DFA86A07-2B18-453C-8DA1-C03CE7DECDC7}"/>
              </a:ext>
            </a:extLst>
          </p:cNvPr>
          <p:cNvSpPr>
            <a:spLocks noGrp="1"/>
          </p:cNvSpPr>
          <p:nvPr>
            <p:ph idx="1"/>
          </p:nvPr>
        </p:nvSpPr>
        <p:spPr>
          <a:xfrm>
            <a:off x="4993433" y="1441461"/>
            <a:ext cx="7092204" cy="4581144"/>
          </a:xfrm>
        </p:spPr>
        <p:txBody>
          <a:bodyPr>
            <a:normAutofit/>
          </a:bodyPr>
          <a:lstStyle/>
          <a:p>
            <a:pPr marL="0" indent="0">
              <a:buNone/>
            </a:pPr>
            <a:r>
              <a:rPr lang="ja-JP" altLang="en-US" sz="2400" b="1" dirty="0"/>
              <a:t>ベースシステム</a:t>
            </a:r>
            <a:endParaRPr lang="en-US" altLang="ja-JP" sz="2400" b="1" dirty="0"/>
          </a:p>
          <a:p>
            <a:pPr marL="0" indent="0">
              <a:buNone/>
            </a:pPr>
            <a:r>
              <a:rPr lang="en-US" altLang="ja-JP" sz="1800" dirty="0"/>
              <a:t>Sanjay Madhav . </a:t>
            </a:r>
            <a:r>
              <a:rPr lang="ja-JP" altLang="en-US" sz="1800" dirty="0"/>
              <a:t>ゲームプログラミング</a:t>
            </a:r>
            <a:r>
              <a:rPr lang="en-US" altLang="ja-JP" sz="1800" dirty="0"/>
              <a:t>C++ . </a:t>
            </a:r>
            <a:r>
              <a:rPr lang="ja-JP" altLang="en-US" sz="1800" dirty="0"/>
              <a:t>翔泳社 </a:t>
            </a:r>
            <a:r>
              <a:rPr lang="en-US" altLang="ja-JP" sz="1800" dirty="0"/>
              <a:t>. 2018</a:t>
            </a:r>
          </a:p>
          <a:p>
            <a:pPr marL="0" indent="0">
              <a:buNone/>
            </a:pPr>
            <a:endParaRPr lang="en-US" altLang="ja-JP" sz="2400" dirty="0"/>
          </a:p>
          <a:p>
            <a:pPr marL="0" indent="0">
              <a:buNone/>
            </a:pPr>
            <a:r>
              <a:rPr lang="en-US" altLang="ja-JP" sz="2400" b="1" dirty="0"/>
              <a:t>State</a:t>
            </a:r>
            <a:r>
              <a:rPr lang="ja-JP" altLang="en-US" sz="2400" b="1" dirty="0"/>
              <a:t> </a:t>
            </a:r>
            <a:r>
              <a:rPr lang="en-US" altLang="ja-JP" sz="2400" b="1" dirty="0"/>
              <a:t>Pattern </a:t>
            </a:r>
            <a:r>
              <a:rPr lang="ja-JP" altLang="en-US" sz="2400" b="1" dirty="0"/>
              <a:t>＆ </a:t>
            </a:r>
            <a:r>
              <a:rPr lang="en-US" altLang="ja-JP" sz="2400" b="1" dirty="0"/>
              <a:t>Component Pattern</a:t>
            </a:r>
          </a:p>
          <a:p>
            <a:pPr marL="0" indent="0">
              <a:buNone/>
            </a:pPr>
            <a:r>
              <a:rPr lang="en-US" altLang="ja-JP" sz="1800" dirty="0"/>
              <a:t>Robert Nystrom. Game Programming Patterns. </a:t>
            </a:r>
            <a:r>
              <a:rPr lang="ja-JP" altLang="en-US" sz="1800" dirty="0"/>
              <a:t>インプレス </a:t>
            </a:r>
            <a:r>
              <a:rPr lang="en-US" altLang="ja-JP" sz="1800" dirty="0"/>
              <a:t>. 2019</a:t>
            </a:r>
          </a:p>
          <a:p>
            <a:pPr marL="0" indent="0">
              <a:buNone/>
            </a:pPr>
            <a:endParaRPr lang="en-US" altLang="ja-JP" sz="2400" b="1" dirty="0"/>
          </a:p>
          <a:p>
            <a:pPr marL="0" indent="0">
              <a:buNone/>
            </a:pPr>
            <a:endParaRPr lang="en-US" altLang="ja-JP" sz="2400" dirty="0"/>
          </a:p>
        </p:txBody>
      </p:sp>
    </p:spTree>
    <p:extLst>
      <p:ext uri="{BB962C8B-B14F-4D97-AF65-F5344CB8AC3E}">
        <p14:creationId xmlns:p14="http://schemas.microsoft.com/office/powerpoint/2010/main" val="1540260627"/>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3A70D8-F933-4AAD-813F-D53CCCB40AEB}"/>
              </a:ext>
            </a:extLst>
          </p:cNvPr>
          <p:cNvSpPr>
            <a:spLocks noGrp="1"/>
          </p:cNvSpPr>
          <p:nvPr>
            <p:ph type="title"/>
          </p:nvPr>
        </p:nvSpPr>
        <p:spPr>
          <a:xfrm>
            <a:off x="886968" y="1472184"/>
            <a:ext cx="3767328" cy="4581144"/>
          </a:xfrm>
        </p:spPr>
        <p:txBody>
          <a:bodyPr anchor="t">
            <a:normAutofit/>
          </a:bodyPr>
          <a:lstStyle/>
          <a:p>
            <a:r>
              <a:rPr kumimoji="1" lang="ja-JP" altLang="en-US" sz="5400" b="1" dirty="0"/>
              <a:t>参考サイト</a:t>
            </a:r>
          </a:p>
        </p:txBody>
      </p:sp>
      <p:sp>
        <p:nvSpPr>
          <p:cNvPr id="3" name="コンテンツ プレースホルダー 2">
            <a:extLst>
              <a:ext uri="{FF2B5EF4-FFF2-40B4-BE49-F238E27FC236}">
                <a16:creationId xmlns:a16="http://schemas.microsoft.com/office/drawing/2014/main" id="{79548762-4AA0-436E-BD4B-9183F1D81708}"/>
              </a:ext>
            </a:extLst>
          </p:cNvPr>
          <p:cNvSpPr>
            <a:spLocks noGrp="1"/>
          </p:cNvSpPr>
          <p:nvPr>
            <p:ph idx="1"/>
          </p:nvPr>
        </p:nvSpPr>
        <p:spPr>
          <a:xfrm>
            <a:off x="5248656" y="1472184"/>
            <a:ext cx="6153912" cy="4581144"/>
          </a:xfrm>
        </p:spPr>
        <p:txBody>
          <a:bodyPr>
            <a:normAutofit lnSpcReduction="10000"/>
          </a:bodyPr>
          <a:lstStyle/>
          <a:p>
            <a:pPr marL="0" indent="0">
              <a:buNone/>
            </a:pPr>
            <a:r>
              <a:rPr lang="en-US" altLang="ja-JP" sz="2400" b="1" dirty="0"/>
              <a:t>Geometry</a:t>
            </a:r>
            <a:r>
              <a:rPr lang="ja-JP" altLang="en-US" sz="2400" b="1" dirty="0"/>
              <a:t> </a:t>
            </a:r>
            <a:r>
              <a:rPr lang="en-US" altLang="ja-JP" sz="2400" b="1" dirty="0"/>
              <a:t>Instancing</a:t>
            </a:r>
          </a:p>
          <a:p>
            <a:pPr marL="0" indent="0">
              <a:buNone/>
            </a:pPr>
            <a:r>
              <a:rPr lang="en-US" altLang="ja-JP" sz="2400" dirty="0">
                <a:hlinkClick r:id="rId2"/>
              </a:rPr>
              <a:t>https://learnopengl.com/Advanced-OpenGL/Instancing</a:t>
            </a:r>
            <a:endParaRPr lang="en-US" altLang="ja-JP" sz="2400" dirty="0"/>
          </a:p>
          <a:p>
            <a:pPr marL="0" indent="0">
              <a:buNone/>
            </a:pPr>
            <a:endParaRPr lang="en-US" altLang="ja-JP" sz="2400" b="1" dirty="0"/>
          </a:p>
          <a:p>
            <a:pPr marL="0" indent="0">
              <a:buNone/>
            </a:pPr>
            <a:r>
              <a:rPr lang="en-US" altLang="ja-JP" sz="2400" b="1" dirty="0"/>
              <a:t>Shadow</a:t>
            </a:r>
            <a:r>
              <a:rPr lang="ja-JP" altLang="en-US" sz="2400" b="1" dirty="0"/>
              <a:t> </a:t>
            </a:r>
            <a:r>
              <a:rPr lang="en-US" altLang="ja-JP" sz="2400" b="1" dirty="0"/>
              <a:t>Mapping</a:t>
            </a:r>
          </a:p>
          <a:p>
            <a:pPr marL="0" indent="0">
              <a:buNone/>
            </a:pPr>
            <a:r>
              <a:rPr lang="en-US" altLang="ja-JP" sz="2400" dirty="0">
                <a:hlinkClick r:id="rId3"/>
              </a:rPr>
              <a:t>https://learnopengl.com/Advanced-Lighting/Shadows/Shadow-Mapping</a:t>
            </a:r>
            <a:endParaRPr lang="en-US" altLang="ja-JP" sz="2400" dirty="0"/>
          </a:p>
          <a:p>
            <a:pPr marL="0" indent="0">
              <a:buNone/>
            </a:pPr>
            <a:endParaRPr lang="en-US" altLang="ja-JP" sz="2400" dirty="0"/>
          </a:p>
          <a:p>
            <a:pPr marL="0" indent="0">
              <a:buNone/>
            </a:pPr>
            <a:r>
              <a:rPr lang="en-US" altLang="ja-JP" sz="2400" b="1" dirty="0"/>
              <a:t>Bloom</a:t>
            </a:r>
          </a:p>
          <a:p>
            <a:pPr marL="0" indent="0">
              <a:buNone/>
            </a:pPr>
            <a:r>
              <a:rPr lang="en-US" altLang="ja-JP" sz="2400" dirty="0">
                <a:hlinkClick r:id="rId4"/>
              </a:rPr>
              <a:t>https://learnopengl.com/Advanced-Lighting/Bloom</a:t>
            </a:r>
            <a:endParaRPr lang="en-US" altLang="ja-JP" sz="2400" dirty="0"/>
          </a:p>
          <a:p>
            <a:pPr marL="0" indent="0">
              <a:buNone/>
            </a:pPr>
            <a:endParaRPr lang="en-US" altLang="ja-JP" sz="2400" dirty="0"/>
          </a:p>
          <a:p>
            <a:pPr marL="0" indent="0">
              <a:buNone/>
            </a:pPr>
            <a:endParaRPr lang="en-US" altLang="ja-JP" sz="2400" dirty="0"/>
          </a:p>
        </p:txBody>
      </p:sp>
      <p:grpSp>
        <p:nvGrpSpPr>
          <p:cNvPr id="8" name="Group 7">
            <a:extLst>
              <a:ext uri="{FF2B5EF4-FFF2-40B4-BE49-F238E27FC236}">
                <a16:creationId xmlns:a16="http://schemas.microsoft.com/office/drawing/2014/main" id="{DDAE397D-2F47-480F-95CA-D5EDB24333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30" name="Freeform 5">
              <a:extLst>
                <a:ext uri="{FF2B5EF4-FFF2-40B4-BE49-F238E27FC236}">
                  <a16:creationId xmlns:a16="http://schemas.microsoft.com/office/drawing/2014/main" id="{BD66E0D2-4D47-45F5-9F6C-04DF950CB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0" name="Freeform 6">
              <a:extLst>
                <a:ext uri="{FF2B5EF4-FFF2-40B4-BE49-F238E27FC236}">
                  <a16:creationId xmlns:a16="http://schemas.microsoft.com/office/drawing/2014/main" id="{C36CD79E-81FA-41B2-9A38-E0E26BCBE8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7">
              <a:extLst>
                <a:ext uri="{FF2B5EF4-FFF2-40B4-BE49-F238E27FC236}">
                  <a16:creationId xmlns:a16="http://schemas.microsoft.com/office/drawing/2014/main" id="{58CF2E87-8DCB-4A21-A926-1879E39DE7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8">
              <a:extLst>
                <a:ext uri="{FF2B5EF4-FFF2-40B4-BE49-F238E27FC236}">
                  <a16:creationId xmlns:a16="http://schemas.microsoft.com/office/drawing/2014/main" id="{E8EBCED8-09A7-4078-908F-87C5C9094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 name="Freeform 9">
              <a:extLst>
                <a:ext uri="{FF2B5EF4-FFF2-40B4-BE49-F238E27FC236}">
                  <a16:creationId xmlns:a16="http://schemas.microsoft.com/office/drawing/2014/main" id="{881B8E24-1A3B-4288-834C-5C75EE61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 name="Freeform 10">
              <a:extLst>
                <a:ext uri="{FF2B5EF4-FFF2-40B4-BE49-F238E27FC236}">
                  <a16:creationId xmlns:a16="http://schemas.microsoft.com/office/drawing/2014/main" id="{CE6C6947-62CC-47B5-8006-0DBB11057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11">
              <a:extLst>
                <a:ext uri="{FF2B5EF4-FFF2-40B4-BE49-F238E27FC236}">
                  <a16:creationId xmlns:a16="http://schemas.microsoft.com/office/drawing/2014/main" id="{5A3EA873-FF38-49B1-AA18-6CAA8278A7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2">
              <a:extLst>
                <a:ext uri="{FF2B5EF4-FFF2-40B4-BE49-F238E27FC236}">
                  <a16:creationId xmlns:a16="http://schemas.microsoft.com/office/drawing/2014/main" id="{2B74FB34-BB05-4313-9474-A4F9B27A5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3">
              <a:extLst>
                <a:ext uri="{FF2B5EF4-FFF2-40B4-BE49-F238E27FC236}">
                  <a16:creationId xmlns:a16="http://schemas.microsoft.com/office/drawing/2014/main" id="{3673863D-063E-49A6-9856-52014BB4D6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4">
              <a:extLst>
                <a:ext uri="{FF2B5EF4-FFF2-40B4-BE49-F238E27FC236}">
                  <a16:creationId xmlns:a16="http://schemas.microsoft.com/office/drawing/2014/main" id="{59E7384A-6379-482C-8070-680EA33AF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5">
              <a:extLst>
                <a:ext uri="{FF2B5EF4-FFF2-40B4-BE49-F238E27FC236}">
                  <a16:creationId xmlns:a16="http://schemas.microsoft.com/office/drawing/2014/main" id="{C6A49E1B-06B5-467F-97A5-EE77945A7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6">
              <a:extLst>
                <a:ext uri="{FF2B5EF4-FFF2-40B4-BE49-F238E27FC236}">
                  <a16:creationId xmlns:a16="http://schemas.microsoft.com/office/drawing/2014/main" id="{C67D60A3-4CE7-453B-97D1-08DD83271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7">
              <a:extLst>
                <a:ext uri="{FF2B5EF4-FFF2-40B4-BE49-F238E27FC236}">
                  <a16:creationId xmlns:a16="http://schemas.microsoft.com/office/drawing/2014/main" id="{1333C1DC-BC77-4584-B472-AE19C4A09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8">
              <a:extLst>
                <a:ext uri="{FF2B5EF4-FFF2-40B4-BE49-F238E27FC236}">
                  <a16:creationId xmlns:a16="http://schemas.microsoft.com/office/drawing/2014/main" id="{30CC34F2-2D02-4DC8-8951-5E29E0866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9">
              <a:extLst>
                <a:ext uri="{FF2B5EF4-FFF2-40B4-BE49-F238E27FC236}">
                  <a16:creationId xmlns:a16="http://schemas.microsoft.com/office/drawing/2014/main" id="{C77A3E1B-1C72-4437-A8A1-FC659C9E85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20">
              <a:extLst>
                <a:ext uri="{FF2B5EF4-FFF2-40B4-BE49-F238E27FC236}">
                  <a16:creationId xmlns:a16="http://schemas.microsoft.com/office/drawing/2014/main" id="{4EE3E561-115A-4994-832B-FB79E4498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5" name="Freeform 21">
              <a:extLst>
                <a:ext uri="{FF2B5EF4-FFF2-40B4-BE49-F238E27FC236}">
                  <a16:creationId xmlns:a16="http://schemas.microsoft.com/office/drawing/2014/main" id="{D389D14E-E715-4844-8E58-ED5A66AB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1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6" name="Freeform 22">
              <a:extLst>
                <a:ext uri="{FF2B5EF4-FFF2-40B4-BE49-F238E27FC236}">
                  <a16:creationId xmlns:a16="http://schemas.microsoft.com/office/drawing/2014/main" id="{4208B28A-82FB-48D4-9087-806354C85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3">
              <a:extLst>
                <a:ext uri="{FF2B5EF4-FFF2-40B4-BE49-F238E27FC236}">
                  <a16:creationId xmlns:a16="http://schemas.microsoft.com/office/drawing/2014/main" id="{1330334B-C28B-49CB-8643-6EF946230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4">
              <a:extLst>
                <a:ext uri="{FF2B5EF4-FFF2-40B4-BE49-F238E27FC236}">
                  <a16:creationId xmlns:a16="http://schemas.microsoft.com/office/drawing/2014/main" id="{F221AA9B-1DD9-4FC4-947F-90C0582F7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5">
              <a:extLst>
                <a:ext uri="{FF2B5EF4-FFF2-40B4-BE49-F238E27FC236}">
                  <a16:creationId xmlns:a16="http://schemas.microsoft.com/office/drawing/2014/main" id="{9214B596-B3CC-43CB-A72A-2ADABBE5B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1" name="Isosceles Triangle 30">
            <a:extLst>
              <a:ext uri="{FF2B5EF4-FFF2-40B4-BE49-F238E27FC236}">
                <a16:creationId xmlns:a16="http://schemas.microsoft.com/office/drawing/2014/main" id="{64F9BF67-14D7-4F9D-A8E4-4BB8DE3512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75225" y="1331697"/>
            <a:ext cx="193249" cy="16659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600" dirty="0"/>
          </a:p>
        </p:txBody>
      </p:sp>
    </p:spTree>
    <p:extLst>
      <p:ext uri="{BB962C8B-B14F-4D97-AF65-F5344CB8AC3E}">
        <p14:creationId xmlns:p14="http://schemas.microsoft.com/office/powerpoint/2010/main" val="365364073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A4B90D8F-2737-4CD8-97A3-3BC8D4E6DC62}"/>
              </a:ext>
            </a:extLst>
          </p:cNvPr>
          <p:cNvSpPr>
            <a:spLocks noGrp="1"/>
          </p:cNvSpPr>
          <p:nvPr>
            <p:ph type="title"/>
          </p:nvPr>
        </p:nvSpPr>
        <p:spPr>
          <a:xfrm>
            <a:off x="838200" y="704088"/>
            <a:ext cx="4191000" cy="2980944"/>
          </a:xfrm>
        </p:spPr>
        <p:txBody>
          <a:bodyPr>
            <a:normAutofit/>
          </a:bodyPr>
          <a:lstStyle/>
          <a:p>
            <a:r>
              <a:rPr kumimoji="1" lang="ja-JP" altLang="en-US" b="1" dirty="0">
                <a:solidFill>
                  <a:schemeClr val="bg1"/>
                </a:solidFill>
              </a:rPr>
              <a:t>使用した技術</a:t>
            </a:r>
          </a:p>
        </p:txBody>
      </p:sp>
      <p:sp>
        <p:nvSpPr>
          <p:cNvPr id="3" name="コンテンツ プレースホルダー 2">
            <a:extLst>
              <a:ext uri="{FF2B5EF4-FFF2-40B4-BE49-F238E27FC236}">
                <a16:creationId xmlns:a16="http://schemas.microsoft.com/office/drawing/2014/main" id="{95E85FE0-6F92-4EEA-B90D-EC15F5070406}"/>
              </a:ext>
            </a:extLst>
          </p:cNvPr>
          <p:cNvSpPr>
            <a:spLocks noGrp="1"/>
          </p:cNvSpPr>
          <p:nvPr>
            <p:ph idx="1"/>
          </p:nvPr>
        </p:nvSpPr>
        <p:spPr>
          <a:xfrm>
            <a:off x="6212410" y="704088"/>
            <a:ext cx="5135293" cy="5248656"/>
          </a:xfrm>
        </p:spPr>
        <p:style>
          <a:lnRef idx="2">
            <a:schemeClr val="dk1"/>
          </a:lnRef>
          <a:fillRef idx="1">
            <a:schemeClr val="lt1"/>
          </a:fillRef>
          <a:effectRef idx="0">
            <a:schemeClr val="dk1"/>
          </a:effectRef>
          <a:fontRef idx="minor">
            <a:schemeClr val="dk1"/>
          </a:fontRef>
        </p:style>
        <p:txBody>
          <a:bodyPr anchor="ctr">
            <a:normAutofit/>
          </a:bodyPr>
          <a:lstStyle/>
          <a:p>
            <a:pPr marL="0" indent="0">
              <a:buNone/>
            </a:pPr>
            <a:r>
              <a:rPr kumimoji="1" lang="ja-JP" altLang="en-US" sz="2400" dirty="0"/>
              <a:t>・</a:t>
            </a:r>
            <a:r>
              <a:rPr kumimoji="1" lang="ja-JP" altLang="en-US" sz="2400" b="1" dirty="0"/>
              <a:t>処理負荷軽減</a:t>
            </a:r>
            <a:endParaRPr kumimoji="1" lang="en-US" altLang="ja-JP" sz="2400" b="1" dirty="0"/>
          </a:p>
          <a:p>
            <a:pPr marL="0" indent="0">
              <a:buNone/>
            </a:pPr>
            <a:r>
              <a:rPr lang="ja-JP" altLang="en-US" sz="2400" dirty="0"/>
              <a:t>　　→</a:t>
            </a:r>
            <a:r>
              <a:rPr lang="en-US" altLang="ja-JP" sz="2400" dirty="0"/>
              <a:t>Object Pool</a:t>
            </a:r>
          </a:p>
          <a:p>
            <a:pPr marL="0" indent="0">
              <a:buNone/>
            </a:pPr>
            <a:r>
              <a:rPr kumimoji="1" lang="ja-JP" altLang="en-US" sz="2400" dirty="0"/>
              <a:t>　　→</a:t>
            </a:r>
            <a:r>
              <a:rPr kumimoji="1" lang="en-US" altLang="ja-JP" sz="2400" dirty="0"/>
              <a:t>Geometry Instancing</a:t>
            </a:r>
          </a:p>
          <a:p>
            <a:pPr marL="0" indent="0">
              <a:buNone/>
            </a:pPr>
            <a:endParaRPr lang="en-US" altLang="ja-JP" sz="2400" dirty="0"/>
          </a:p>
          <a:p>
            <a:pPr marL="0" indent="0">
              <a:buNone/>
            </a:pPr>
            <a:r>
              <a:rPr kumimoji="1" lang="ja-JP" altLang="en-US" sz="2400" dirty="0"/>
              <a:t>・</a:t>
            </a:r>
            <a:r>
              <a:rPr kumimoji="1" lang="ja-JP" altLang="en-US" sz="2400" b="1" dirty="0"/>
              <a:t>グラフィック効果</a:t>
            </a:r>
            <a:endParaRPr kumimoji="1" lang="en-US" altLang="ja-JP" sz="2400" b="1" dirty="0"/>
          </a:p>
          <a:p>
            <a:pPr marL="0" indent="0">
              <a:buNone/>
            </a:pPr>
            <a:r>
              <a:rPr lang="ja-JP" altLang="en-US" sz="2400" dirty="0"/>
              <a:t>　　→</a:t>
            </a:r>
            <a:r>
              <a:rPr lang="en-US" altLang="ja-JP" sz="2400" dirty="0"/>
              <a:t>Bloom</a:t>
            </a:r>
          </a:p>
          <a:p>
            <a:pPr marL="0" indent="0">
              <a:buNone/>
            </a:pPr>
            <a:r>
              <a:rPr kumimoji="1" lang="ja-JP" altLang="en-US" sz="2400" dirty="0"/>
              <a:t>　　→</a:t>
            </a:r>
            <a:r>
              <a:rPr kumimoji="1" lang="en-US" altLang="ja-JP" sz="2400" dirty="0"/>
              <a:t>Shadow Mapping</a:t>
            </a:r>
          </a:p>
          <a:p>
            <a:pPr marL="0" indent="0">
              <a:buNone/>
            </a:pPr>
            <a:endParaRPr lang="en-US" altLang="ja-JP" sz="2400" dirty="0"/>
          </a:p>
          <a:p>
            <a:pPr marL="0" indent="0">
              <a:buNone/>
            </a:pPr>
            <a:r>
              <a:rPr kumimoji="1" lang="ja-JP" altLang="en-US" sz="2400" dirty="0"/>
              <a:t>・</a:t>
            </a:r>
            <a:r>
              <a:rPr kumimoji="1" lang="ja-JP" altLang="en-US" sz="2400" b="1" dirty="0"/>
              <a:t>デザインパターン</a:t>
            </a:r>
            <a:endParaRPr kumimoji="1" lang="en-US" altLang="ja-JP" sz="2400" b="1" dirty="0"/>
          </a:p>
          <a:p>
            <a:pPr marL="0" indent="0">
              <a:buNone/>
            </a:pPr>
            <a:r>
              <a:rPr kumimoji="1" lang="ja-JP" altLang="en-US" sz="2400" dirty="0"/>
              <a:t>　　→</a:t>
            </a:r>
            <a:r>
              <a:rPr kumimoji="1" lang="en-US" altLang="ja-JP" sz="2400" dirty="0"/>
              <a:t>State Pattern</a:t>
            </a:r>
            <a:endParaRPr lang="en-US" altLang="ja-JP" sz="2400" dirty="0"/>
          </a:p>
          <a:p>
            <a:pPr marL="0" indent="0">
              <a:buNone/>
            </a:pPr>
            <a:r>
              <a:rPr kumimoji="1" lang="ja-JP" altLang="en-US" sz="2400" dirty="0"/>
              <a:t>　　→</a:t>
            </a:r>
            <a:r>
              <a:rPr kumimoji="1" lang="en-US" altLang="ja-JP" sz="2400" dirty="0"/>
              <a:t>Component Pattern</a:t>
            </a:r>
            <a:endParaRPr lang="en-US" altLang="ja-JP" sz="2400" dirty="0"/>
          </a:p>
        </p:txBody>
      </p:sp>
    </p:spTree>
    <p:extLst>
      <p:ext uri="{BB962C8B-B14F-4D97-AF65-F5344CB8AC3E}">
        <p14:creationId xmlns:p14="http://schemas.microsoft.com/office/powerpoint/2010/main" val="1235760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テキスト ボックス 3"/>
          <p:cNvSpPr txBox="1"/>
          <p:nvPr/>
        </p:nvSpPr>
        <p:spPr>
          <a:xfrm>
            <a:off x="3746639" y="3044279"/>
            <a:ext cx="4698722" cy="769441"/>
          </a:xfrm>
          <a:prstGeom prst="rect">
            <a:avLst/>
          </a:prstGeom>
          <a:noFill/>
        </p:spPr>
        <p:txBody>
          <a:bodyPr wrap="none" rtlCol="0">
            <a:spAutoFit/>
          </a:bodyPr>
          <a:lstStyle>
            <a:defPPr>
              <a:defRPr lang="ja-JP"/>
            </a:defPPr>
            <a:lvl1pPr>
              <a:defRPr sz="3600" b="1">
                <a:solidFill>
                  <a:schemeClr val="bg1"/>
                </a:solidFill>
                <a:latin typeface="メイリオ" panose="020B0604030504040204" pitchFamily="50" charset="-128"/>
                <a:ea typeface="メイリオ" panose="020B0604030504040204" pitchFamily="50" charset="-128"/>
              </a:defRPr>
            </a:lvl1pPr>
          </a:lstStyle>
          <a:p>
            <a:r>
              <a:rPr lang="ja-JP" altLang="en-US" sz="4400" dirty="0"/>
              <a:t>処理負荷軽減対策</a:t>
            </a:r>
          </a:p>
        </p:txBody>
      </p:sp>
    </p:spTree>
    <p:extLst>
      <p:ext uri="{BB962C8B-B14F-4D97-AF65-F5344CB8AC3E}">
        <p14:creationId xmlns:p14="http://schemas.microsoft.com/office/powerpoint/2010/main" val="759124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タイトル 3">
            <a:extLst>
              <a:ext uri="{FF2B5EF4-FFF2-40B4-BE49-F238E27FC236}">
                <a16:creationId xmlns:a16="http://schemas.microsoft.com/office/drawing/2014/main" id="{924356EE-D0C4-4D48-9654-E324376B2BC1}"/>
              </a:ext>
            </a:extLst>
          </p:cNvPr>
          <p:cNvSpPr>
            <a:spLocks noGrp="1"/>
          </p:cNvSpPr>
          <p:nvPr>
            <p:ph type="title"/>
          </p:nvPr>
        </p:nvSpPr>
        <p:spPr>
          <a:xfrm>
            <a:off x="838200" y="704088"/>
            <a:ext cx="3935136" cy="2980944"/>
          </a:xfrm>
        </p:spPr>
        <p:txBody>
          <a:bodyPr vert="horz" lIns="91440" tIns="45720" rIns="91440" bIns="45720" rtlCol="0" anchor="ctr">
            <a:normAutofit/>
          </a:bodyPr>
          <a:lstStyle/>
          <a:p>
            <a:r>
              <a:rPr lang="en-US" altLang="ja-JP" b="1" kern="1200" dirty="0">
                <a:solidFill>
                  <a:schemeClr val="bg1"/>
                </a:solidFill>
                <a:latin typeface="+mj-lt"/>
                <a:ea typeface="+mj-ea"/>
                <a:cs typeface="+mj-cs"/>
              </a:rPr>
              <a:t>Object Pool</a:t>
            </a:r>
            <a:endParaRPr lang="ja-JP" altLang="en-US" b="1" kern="1200" dirty="0">
              <a:solidFill>
                <a:schemeClr val="bg1"/>
              </a:solidFill>
              <a:latin typeface="+mj-lt"/>
              <a:ea typeface="+mj-ea"/>
              <a:cs typeface="+mj-cs"/>
            </a:endParaRPr>
          </a:p>
        </p:txBody>
      </p:sp>
      <p:sp>
        <p:nvSpPr>
          <p:cNvPr id="6" name="テキスト ボックス 5">
            <a:extLst>
              <a:ext uri="{FF2B5EF4-FFF2-40B4-BE49-F238E27FC236}">
                <a16:creationId xmlns:a16="http://schemas.microsoft.com/office/drawing/2014/main" id="{D63D770E-13E3-4D76-9DB1-228AE48E53A8}"/>
              </a:ext>
            </a:extLst>
          </p:cNvPr>
          <p:cNvSpPr txBox="1"/>
          <p:nvPr/>
        </p:nvSpPr>
        <p:spPr>
          <a:xfrm>
            <a:off x="6212410" y="2608777"/>
            <a:ext cx="5432194" cy="2095096"/>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p>
            <a:pPr>
              <a:lnSpc>
                <a:spcPct val="90000"/>
              </a:lnSpc>
              <a:spcAft>
                <a:spcPts val="600"/>
              </a:spcAft>
            </a:pPr>
            <a:r>
              <a:rPr lang="ja-JP" altLang="en-US" sz="2400" b="1" dirty="0"/>
              <a:t>導入前</a:t>
            </a:r>
            <a:endParaRPr lang="en-US" altLang="ja-JP" sz="2400" b="1" dirty="0"/>
          </a:p>
          <a:p>
            <a:pPr>
              <a:lnSpc>
                <a:spcPct val="90000"/>
              </a:lnSpc>
              <a:spcAft>
                <a:spcPts val="600"/>
              </a:spcAft>
            </a:pPr>
            <a:r>
              <a:rPr kumimoji="1" lang="ja-JP" altLang="en-US" sz="2400" dirty="0"/>
              <a:t>ゲームループ中の動的敵インスタンス生成時、画面に一瞬カクつきが発生</a:t>
            </a:r>
          </a:p>
        </p:txBody>
      </p:sp>
      <p:sp>
        <p:nvSpPr>
          <p:cNvPr id="37" name="テキスト ボックス 36">
            <a:extLst>
              <a:ext uri="{FF2B5EF4-FFF2-40B4-BE49-F238E27FC236}">
                <a16:creationId xmlns:a16="http://schemas.microsoft.com/office/drawing/2014/main" id="{19333CA0-DC2E-41CD-9426-9F565E5EFC29}"/>
              </a:ext>
            </a:extLst>
          </p:cNvPr>
          <p:cNvSpPr txBox="1"/>
          <p:nvPr/>
        </p:nvSpPr>
        <p:spPr>
          <a:xfrm>
            <a:off x="6212410" y="4703873"/>
            <a:ext cx="5432194" cy="2095096"/>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p>
            <a:pPr>
              <a:lnSpc>
                <a:spcPct val="90000"/>
              </a:lnSpc>
              <a:spcAft>
                <a:spcPts val="600"/>
              </a:spcAft>
            </a:pPr>
            <a:r>
              <a:rPr lang="ja-JP" altLang="en-US" sz="2400" b="1" dirty="0"/>
              <a:t>導入後</a:t>
            </a:r>
            <a:endParaRPr lang="en-US" altLang="ja-JP" sz="2400" b="1" dirty="0"/>
          </a:p>
          <a:p>
            <a:pPr>
              <a:lnSpc>
                <a:spcPct val="90000"/>
              </a:lnSpc>
              <a:spcAft>
                <a:spcPts val="600"/>
              </a:spcAft>
            </a:pPr>
            <a:r>
              <a:rPr lang="ja-JP" altLang="en-US" sz="2400" dirty="0"/>
              <a:t>画面カクつきが解消</a:t>
            </a:r>
            <a:endParaRPr kumimoji="1" lang="ja-JP" altLang="en-US" sz="2400" dirty="0"/>
          </a:p>
        </p:txBody>
      </p:sp>
      <p:sp>
        <p:nvSpPr>
          <p:cNvPr id="8" name="テキスト ボックス 7">
            <a:extLst>
              <a:ext uri="{FF2B5EF4-FFF2-40B4-BE49-F238E27FC236}">
                <a16:creationId xmlns:a16="http://schemas.microsoft.com/office/drawing/2014/main" id="{19202745-CDEF-4516-A2B1-F5ECC856EC71}"/>
              </a:ext>
            </a:extLst>
          </p:cNvPr>
          <p:cNvSpPr txBox="1"/>
          <p:nvPr/>
        </p:nvSpPr>
        <p:spPr>
          <a:xfrm>
            <a:off x="6212410" y="513681"/>
            <a:ext cx="5432194" cy="2095096"/>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p>
            <a:pPr>
              <a:lnSpc>
                <a:spcPct val="90000"/>
              </a:lnSpc>
              <a:spcAft>
                <a:spcPts val="600"/>
              </a:spcAft>
            </a:pPr>
            <a:r>
              <a:rPr lang="ja-JP" altLang="en-US" sz="2400" b="1" dirty="0"/>
              <a:t>説明</a:t>
            </a:r>
            <a:endParaRPr lang="en-US" altLang="ja-JP" sz="2400" b="1" dirty="0"/>
          </a:p>
          <a:p>
            <a:pPr>
              <a:lnSpc>
                <a:spcPct val="90000"/>
              </a:lnSpc>
              <a:spcAft>
                <a:spcPts val="600"/>
              </a:spcAft>
            </a:pPr>
            <a:r>
              <a:rPr lang="ja-JP" altLang="en-US" sz="2400" dirty="0"/>
              <a:t>大量に使うオブジェクトはあらかじめ一定数のメモリを確保しておき、あとは再利用を繰り返す</a:t>
            </a:r>
            <a:endParaRPr kumimoji="1" lang="en-US" altLang="ja-JP" sz="2400" dirty="0"/>
          </a:p>
        </p:txBody>
      </p:sp>
      <p:sp>
        <p:nvSpPr>
          <p:cNvPr id="2" name="テキスト ボックス 1">
            <a:extLst>
              <a:ext uri="{FF2B5EF4-FFF2-40B4-BE49-F238E27FC236}">
                <a16:creationId xmlns:a16="http://schemas.microsoft.com/office/drawing/2014/main" id="{51AC1C1A-7815-4FFC-868C-D46844CED74C}"/>
              </a:ext>
            </a:extLst>
          </p:cNvPr>
          <p:cNvSpPr txBox="1"/>
          <p:nvPr/>
        </p:nvSpPr>
        <p:spPr>
          <a:xfrm>
            <a:off x="838200" y="3742789"/>
            <a:ext cx="2880917" cy="92333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kumimoji="1" lang="en-US" altLang="ja-JP" dirty="0">
                <a:solidFill>
                  <a:schemeClr val="tx1"/>
                </a:solidFill>
              </a:rPr>
              <a:t>※</a:t>
            </a:r>
            <a:r>
              <a:rPr kumimoji="1" lang="ja-JP" altLang="en-US" dirty="0">
                <a:solidFill>
                  <a:schemeClr val="tx1"/>
                </a:solidFill>
              </a:rPr>
              <a:t>本ソースコード</a:t>
            </a:r>
            <a:endParaRPr kumimoji="1" lang="en-US" altLang="ja-JP" dirty="0">
              <a:solidFill>
                <a:schemeClr val="tx1"/>
              </a:solidFill>
            </a:endParaRPr>
          </a:p>
          <a:p>
            <a:pPr algn="ctr"/>
            <a:r>
              <a:rPr kumimoji="1" lang="en-US" altLang="ja-JP" dirty="0">
                <a:solidFill>
                  <a:schemeClr val="tx1"/>
                </a:solidFill>
              </a:rPr>
              <a:t>EnemyManager.cpp</a:t>
            </a:r>
          </a:p>
          <a:p>
            <a:pPr algn="ctr"/>
            <a:r>
              <a:rPr lang="en-US" altLang="ja-JP" dirty="0" err="1">
                <a:solidFill>
                  <a:schemeClr val="tx1"/>
                </a:solidFill>
              </a:rPr>
              <a:t>CreateEnemys</a:t>
            </a:r>
            <a:r>
              <a:rPr lang="ja-JP" altLang="en-US" dirty="0">
                <a:solidFill>
                  <a:schemeClr val="tx1"/>
                </a:solidFill>
              </a:rPr>
              <a:t>関数で使用</a:t>
            </a:r>
            <a:endParaRPr kumimoji="1" lang="ja-JP" altLang="en-US" dirty="0">
              <a:solidFill>
                <a:schemeClr val="tx1"/>
              </a:solidFill>
            </a:endParaRPr>
          </a:p>
        </p:txBody>
      </p:sp>
    </p:spTree>
    <p:extLst>
      <p:ext uri="{BB962C8B-B14F-4D97-AF65-F5344CB8AC3E}">
        <p14:creationId xmlns:p14="http://schemas.microsoft.com/office/powerpoint/2010/main" val="1908994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テキスト ボックス 3"/>
          <p:cNvSpPr txBox="1"/>
          <p:nvPr/>
        </p:nvSpPr>
        <p:spPr>
          <a:xfrm>
            <a:off x="442913" y="581025"/>
            <a:ext cx="4154599" cy="769441"/>
          </a:xfrm>
          <a:prstGeom prst="rect">
            <a:avLst/>
          </a:prstGeom>
          <a:noFill/>
        </p:spPr>
        <p:txBody>
          <a:bodyPr wrap="none" rtlCol="0">
            <a:spAutoFit/>
          </a:bodyPr>
          <a:lstStyle>
            <a:defPPr>
              <a:defRPr lang="ja-JP"/>
            </a:defPPr>
            <a:lvl1pPr>
              <a:defRPr sz="3600" b="1">
                <a:solidFill>
                  <a:schemeClr val="bg1"/>
                </a:solidFill>
                <a:latin typeface="メイリオ" panose="020B0604030504040204" pitchFamily="50" charset="-128"/>
                <a:ea typeface="メイリオ" panose="020B0604030504040204" pitchFamily="50" charset="-128"/>
              </a:defRPr>
            </a:lvl1pPr>
          </a:lstStyle>
          <a:p>
            <a:r>
              <a:rPr lang="en-US" altLang="ja-JP" sz="4400" dirty="0"/>
              <a:t>Object</a:t>
            </a:r>
            <a:r>
              <a:rPr lang="ja-JP" altLang="en-US" sz="4400" dirty="0"/>
              <a:t> </a:t>
            </a:r>
            <a:r>
              <a:rPr lang="en-US" altLang="ja-JP" sz="4400" dirty="0"/>
              <a:t>Pool</a:t>
            </a:r>
            <a:r>
              <a:rPr lang="ja-JP" altLang="en-US" sz="4400" dirty="0"/>
              <a:t>①</a:t>
            </a:r>
          </a:p>
        </p:txBody>
      </p:sp>
      <p:sp>
        <p:nvSpPr>
          <p:cNvPr id="2" name="正方形/長方形 1">
            <a:extLst>
              <a:ext uri="{FF2B5EF4-FFF2-40B4-BE49-F238E27FC236}">
                <a16:creationId xmlns:a16="http://schemas.microsoft.com/office/drawing/2014/main" id="{1E501E9F-40AE-47A3-A81C-3EF0554145C2}"/>
              </a:ext>
            </a:extLst>
          </p:cNvPr>
          <p:cNvSpPr/>
          <p:nvPr/>
        </p:nvSpPr>
        <p:spPr>
          <a:xfrm>
            <a:off x="5216345" y="1648797"/>
            <a:ext cx="1733910" cy="19150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200" b="1" dirty="0">
                <a:latin typeface="メイリオ" panose="020B0604030504040204" pitchFamily="50" charset="-128"/>
                <a:ea typeface="メイリオ" panose="020B0604030504040204" pitchFamily="50" charset="-128"/>
              </a:rPr>
              <a:t>キャラクター</a:t>
            </a:r>
            <a:endParaRPr kumimoji="1" lang="ja-JP" altLang="en-US" sz="3200" b="1" dirty="0">
              <a:latin typeface="メイリオ" panose="020B0604030504040204" pitchFamily="50" charset="-128"/>
              <a:ea typeface="メイリオ" panose="020B0604030504040204" pitchFamily="50" charset="-128"/>
            </a:endParaRPr>
          </a:p>
        </p:txBody>
      </p:sp>
      <p:sp>
        <p:nvSpPr>
          <p:cNvPr id="13" name="正方形/長方形 12">
            <a:extLst>
              <a:ext uri="{FF2B5EF4-FFF2-40B4-BE49-F238E27FC236}">
                <a16:creationId xmlns:a16="http://schemas.microsoft.com/office/drawing/2014/main" id="{FC2AF4D2-728B-4541-A381-D5DA8EC04778}"/>
              </a:ext>
            </a:extLst>
          </p:cNvPr>
          <p:cNvSpPr/>
          <p:nvPr/>
        </p:nvSpPr>
        <p:spPr>
          <a:xfrm>
            <a:off x="4162485" y="1648796"/>
            <a:ext cx="731808" cy="191506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a:latin typeface="メイリオ" panose="020B0604030504040204" pitchFamily="50" charset="-128"/>
                <a:ea typeface="メイリオ" panose="020B0604030504040204" pitchFamily="50" charset="-128"/>
              </a:rPr>
              <a:t>作成</a:t>
            </a:r>
          </a:p>
        </p:txBody>
      </p:sp>
      <p:sp>
        <p:nvSpPr>
          <p:cNvPr id="14" name="正方形/長方形 13">
            <a:extLst>
              <a:ext uri="{FF2B5EF4-FFF2-40B4-BE49-F238E27FC236}">
                <a16:creationId xmlns:a16="http://schemas.microsoft.com/office/drawing/2014/main" id="{A360E35F-7998-4A22-8DC1-94BAC2EE163A}"/>
              </a:ext>
            </a:extLst>
          </p:cNvPr>
          <p:cNvSpPr/>
          <p:nvPr/>
        </p:nvSpPr>
        <p:spPr>
          <a:xfrm>
            <a:off x="7272307" y="1648796"/>
            <a:ext cx="731808" cy="191506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a:latin typeface="メイリオ" panose="020B0604030504040204" pitchFamily="50" charset="-128"/>
                <a:ea typeface="メイリオ" panose="020B0604030504040204" pitchFamily="50" charset="-128"/>
              </a:rPr>
              <a:t>消去</a:t>
            </a:r>
          </a:p>
        </p:txBody>
      </p:sp>
      <p:grpSp>
        <p:nvGrpSpPr>
          <p:cNvPr id="60" name="グループ化 59">
            <a:extLst>
              <a:ext uri="{FF2B5EF4-FFF2-40B4-BE49-F238E27FC236}">
                <a16:creationId xmlns:a16="http://schemas.microsoft.com/office/drawing/2014/main" id="{4728C8B6-BB30-4FBE-8CE4-8D4866555B8D}"/>
              </a:ext>
            </a:extLst>
          </p:cNvPr>
          <p:cNvGrpSpPr/>
          <p:nvPr/>
        </p:nvGrpSpPr>
        <p:grpSpPr>
          <a:xfrm>
            <a:off x="1315854" y="4730443"/>
            <a:ext cx="9025934" cy="1263634"/>
            <a:chOff x="1328554" y="5467043"/>
            <a:chExt cx="9025934" cy="1263634"/>
          </a:xfrm>
        </p:grpSpPr>
        <p:sp>
          <p:nvSpPr>
            <p:cNvPr id="45" name="テキスト ボックス 44">
              <a:extLst>
                <a:ext uri="{FF2B5EF4-FFF2-40B4-BE49-F238E27FC236}">
                  <a16:creationId xmlns:a16="http://schemas.microsoft.com/office/drawing/2014/main" id="{645943B0-F536-4EC0-93E7-D23E87985080}"/>
                </a:ext>
              </a:extLst>
            </p:cNvPr>
            <p:cNvSpPr txBox="1"/>
            <p:nvPr/>
          </p:nvSpPr>
          <p:spPr>
            <a:xfrm>
              <a:off x="4906993" y="6168345"/>
              <a:ext cx="5314275" cy="400110"/>
            </a:xfrm>
            <a:prstGeom prst="rect">
              <a:avLst/>
            </a:prstGeom>
            <a:noFill/>
          </p:spPr>
          <p:txBody>
            <a:bodyPr wrap="none" rtlCol="0">
              <a:spAutoFit/>
            </a:bodyPr>
            <a:lstStyle>
              <a:defPPr>
                <a:defRPr lang="ja-JP"/>
              </a:defPPr>
              <a:lvl1pPr>
                <a:defRPr sz="3600" b="1">
                  <a:solidFill>
                    <a:schemeClr val="bg1"/>
                  </a:solidFill>
                  <a:latin typeface="メイリオ" panose="020B0604030504040204" pitchFamily="50" charset="-128"/>
                  <a:ea typeface="メイリオ" panose="020B0604030504040204" pitchFamily="50" charset="-128"/>
                </a:defRPr>
              </a:lvl1pPr>
            </a:lstStyle>
            <a:p>
              <a:r>
                <a:rPr lang="ja-JP" altLang="en-US" sz="2000" dirty="0"/>
                <a:t>数が多くなると、</a:t>
              </a:r>
              <a:r>
                <a:rPr lang="ja-JP" altLang="en-US" sz="2000"/>
                <a:t>無視できない負荷量になる</a:t>
              </a:r>
              <a:endParaRPr lang="ja-JP" altLang="en-US" dirty="0"/>
            </a:p>
          </p:txBody>
        </p:sp>
        <p:grpSp>
          <p:nvGrpSpPr>
            <p:cNvPr id="56" name="グループ化 55">
              <a:extLst>
                <a:ext uri="{FF2B5EF4-FFF2-40B4-BE49-F238E27FC236}">
                  <a16:creationId xmlns:a16="http://schemas.microsoft.com/office/drawing/2014/main" id="{30677C7B-41A0-48ED-8A80-F08ED8EF45C9}"/>
                </a:ext>
              </a:extLst>
            </p:cNvPr>
            <p:cNvGrpSpPr/>
            <p:nvPr/>
          </p:nvGrpSpPr>
          <p:grpSpPr>
            <a:xfrm>
              <a:off x="1328554" y="5467043"/>
              <a:ext cx="9025934" cy="1263634"/>
              <a:chOff x="1328554" y="5467043"/>
              <a:chExt cx="9025934" cy="1263634"/>
            </a:xfrm>
          </p:grpSpPr>
          <p:sp>
            <p:nvSpPr>
              <p:cNvPr id="33" name="正方形/長方形 32">
                <a:extLst>
                  <a:ext uri="{FF2B5EF4-FFF2-40B4-BE49-F238E27FC236}">
                    <a16:creationId xmlns:a16="http://schemas.microsoft.com/office/drawing/2014/main" id="{7274A09C-82CD-4AD8-AAE3-8800B1F57426}"/>
                  </a:ext>
                </a:extLst>
              </p:cNvPr>
              <p:cNvSpPr/>
              <p:nvPr/>
            </p:nvSpPr>
            <p:spPr>
              <a:xfrm>
                <a:off x="1348156" y="5823273"/>
                <a:ext cx="217098" cy="90740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latin typeface="メイリオ" panose="020B0604030504040204" pitchFamily="50" charset="-128"/>
                    <a:ea typeface="メイリオ" panose="020B0604030504040204" pitchFamily="50" charset="-128"/>
                  </a:rPr>
                  <a:t>作成</a:t>
                </a:r>
              </a:p>
            </p:txBody>
          </p:sp>
          <p:sp>
            <p:nvSpPr>
              <p:cNvPr id="34" name="正方形/長方形 33">
                <a:extLst>
                  <a:ext uri="{FF2B5EF4-FFF2-40B4-BE49-F238E27FC236}">
                    <a16:creationId xmlns:a16="http://schemas.microsoft.com/office/drawing/2014/main" id="{5C50109F-3C04-4E59-A54E-0097C2ACB611}"/>
                  </a:ext>
                </a:extLst>
              </p:cNvPr>
              <p:cNvSpPr/>
              <p:nvPr/>
            </p:nvSpPr>
            <p:spPr>
              <a:xfrm>
                <a:off x="1592834" y="5823273"/>
                <a:ext cx="217098" cy="90740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latin typeface="メイリオ" panose="020B0604030504040204" pitchFamily="50" charset="-128"/>
                    <a:ea typeface="メイリオ" panose="020B0604030504040204" pitchFamily="50" charset="-128"/>
                  </a:rPr>
                  <a:t>消去</a:t>
                </a:r>
                <a:endParaRPr kumimoji="1" lang="ja-JP" altLang="en-US" sz="1200" b="1" dirty="0">
                  <a:latin typeface="メイリオ" panose="020B0604030504040204" pitchFamily="50" charset="-128"/>
                  <a:ea typeface="メイリオ" panose="020B0604030504040204" pitchFamily="50" charset="-128"/>
                </a:endParaRPr>
              </a:p>
            </p:txBody>
          </p:sp>
          <p:sp>
            <p:nvSpPr>
              <p:cNvPr id="35" name="正方形/長方形 34">
                <a:extLst>
                  <a:ext uri="{FF2B5EF4-FFF2-40B4-BE49-F238E27FC236}">
                    <a16:creationId xmlns:a16="http://schemas.microsoft.com/office/drawing/2014/main" id="{8C5085B9-0DC7-46DD-9EFA-5085F70CFB07}"/>
                  </a:ext>
                </a:extLst>
              </p:cNvPr>
              <p:cNvSpPr/>
              <p:nvPr/>
            </p:nvSpPr>
            <p:spPr>
              <a:xfrm>
                <a:off x="1837512" y="5823273"/>
                <a:ext cx="217098" cy="90740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latin typeface="メイリオ" panose="020B0604030504040204" pitchFamily="50" charset="-128"/>
                    <a:ea typeface="メイリオ" panose="020B0604030504040204" pitchFamily="50" charset="-128"/>
                  </a:rPr>
                  <a:t>作成</a:t>
                </a:r>
              </a:p>
            </p:txBody>
          </p:sp>
          <p:sp>
            <p:nvSpPr>
              <p:cNvPr id="36" name="正方形/長方形 35">
                <a:extLst>
                  <a:ext uri="{FF2B5EF4-FFF2-40B4-BE49-F238E27FC236}">
                    <a16:creationId xmlns:a16="http://schemas.microsoft.com/office/drawing/2014/main" id="{6DC4D543-1A2A-455B-BE9C-252FC3B17CAC}"/>
                  </a:ext>
                </a:extLst>
              </p:cNvPr>
              <p:cNvSpPr/>
              <p:nvPr/>
            </p:nvSpPr>
            <p:spPr>
              <a:xfrm>
                <a:off x="2082190" y="5823273"/>
                <a:ext cx="217098" cy="90740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latin typeface="メイリオ" panose="020B0604030504040204" pitchFamily="50" charset="-128"/>
                    <a:ea typeface="メイリオ" panose="020B0604030504040204" pitchFamily="50" charset="-128"/>
                  </a:rPr>
                  <a:t>消去</a:t>
                </a:r>
                <a:endParaRPr kumimoji="1" lang="ja-JP" altLang="en-US" sz="1200" b="1" dirty="0">
                  <a:latin typeface="メイリオ" panose="020B0604030504040204" pitchFamily="50" charset="-128"/>
                  <a:ea typeface="メイリオ" panose="020B0604030504040204" pitchFamily="50" charset="-128"/>
                </a:endParaRPr>
              </a:p>
            </p:txBody>
          </p:sp>
          <p:sp>
            <p:nvSpPr>
              <p:cNvPr id="37" name="正方形/長方形 36">
                <a:extLst>
                  <a:ext uri="{FF2B5EF4-FFF2-40B4-BE49-F238E27FC236}">
                    <a16:creationId xmlns:a16="http://schemas.microsoft.com/office/drawing/2014/main" id="{3808E389-F988-4E2E-BC3F-4A7231B248C5}"/>
                  </a:ext>
                </a:extLst>
              </p:cNvPr>
              <p:cNvSpPr/>
              <p:nvPr/>
            </p:nvSpPr>
            <p:spPr>
              <a:xfrm>
                <a:off x="2326868" y="5823273"/>
                <a:ext cx="217098" cy="90740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latin typeface="メイリオ" panose="020B0604030504040204" pitchFamily="50" charset="-128"/>
                    <a:ea typeface="メイリオ" panose="020B0604030504040204" pitchFamily="50" charset="-128"/>
                  </a:rPr>
                  <a:t>作成</a:t>
                </a:r>
              </a:p>
            </p:txBody>
          </p:sp>
          <p:sp>
            <p:nvSpPr>
              <p:cNvPr id="38" name="正方形/長方形 37">
                <a:extLst>
                  <a:ext uri="{FF2B5EF4-FFF2-40B4-BE49-F238E27FC236}">
                    <a16:creationId xmlns:a16="http://schemas.microsoft.com/office/drawing/2014/main" id="{1A0025DF-B44E-4E92-B943-4230285E90FB}"/>
                  </a:ext>
                </a:extLst>
              </p:cNvPr>
              <p:cNvSpPr/>
              <p:nvPr/>
            </p:nvSpPr>
            <p:spPr>
              <a:xfrm>
                <a:off x="2571546" y="5823273"/>
                <a:ext cx="217098" cy="90740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latin typeface="メイリオ" panose="020B0604030504040204" pitchFamily="50" charset="-128"/>
                    <a:ea typeface="メイリオ" panose="020B0604030504040204" pitchFamily="50" charset="-128"/>
                  </a:rPr>
                  <a:t>消去</a:t>
                </a:r>
                <a:endParaRPr kumimoji="1" lang="ja-JP" altLang="en-US" sz="1200" b="1" dirty="0">
                  <a:latin typeface="メイリオ" panose="020B0604030504040204" pitchFamily="50" charset="-128"/>
                  <a:ea typeface="メイリオ" panose="020B0604030504040204" pitchFamily="50" charset="-128"/>
                </a:endParaRPr>
              </a:p>
            </p:txBody>
          </p:sp>
          <p:sp>
            <p:nvSpPr>
              <p:cNvPr id="39" name="正方形/長方形 38">
                <a:extLst>
                  <a:ext uri="{FF2B5EF4-FFF2-40B4-BE49-F238E27FC236}">
                    <a16:creationId xmlns:a16="http://schemas.microsoft.com/office/drawing/2014/main" id="{347CAFCF-7D3C-46A6-BB97-5C7C3DBA92BF}"/>
                  </a:ext>
                </a:extLst>
              </p:cNvPr>
              <p:cNvSpPr/>
              <p:nvPr/>
            </p:nvSpPr>
            <p:spPr>
              <a:xfrm>
                <a:off x="2816224" y="5823273"/>
                <a:ext cx="217098" cy="90740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latin typeface="メイリオ" panose="020B0604030504040204" pitchFamily="50" charset="-128"/>
                    <a:ea typeface="メイリオ" panose="020B0604030504040204" pitchFamily="50" charset="-128"/>
                  </a:rPr>
                  <a:t>作成</a:t>
                </a:r>
              </a:p>
            </p:txBody>
          </p:sp>
          <p:sp>
            <p:nvSpPr>
              <p:cNvPr id="40" name="正方形/長方形 39">
                <a:extLst>
                  <a:ext uri="{FF2B5EF4-FFF2-40B4-BE49-F238E27FC236}">
                    <a16:creationId xmlns:a16="http://schemas.microsoft.com/office/drawing/2014/main" id="{5EDCBB94-3B57-4420-A2BA-518DD04D4F5B}"/>
                  </a:ext>
                </a:extLst>
              </p:cNvPr>
              <p:cNvSpPr/>
              <p:nvPr/>
            </p:nvSpPr>
            <p:spPr>
              <a:xfrm>
                <a:off x="3060902" y="5823273"/>
                <a:ext cx="217098" cy="90740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latin typeface="メイリオ" panose="020B0604030504040204" pitchFamily="50" charset="-128"/>
                    <a:ea typeface="メイリオ" panose="020B0604030504040204" pitchFamily="50" charset="-128"/>
                  </a:rPr>
                  <a:t>消去</a:t>
                </a:r>
                <a:endParaRPr kumimoji="1" lang="ja-JP" altLang="en-US" sz="1200" b="1" dirty="0">
                  <a:latin typeface="メイリオ" panose="020B0604030504040204" pitchFamily="50" charset="-128"/>
                  <a:ea typeface="メイリオ" panose="020B0604030504040204" pitchFamily="50" charset="-128"/>
                </a:endParaRPr>
              </a:p>
            </p:txBody>
          </p:sp>
          <p:sp>
            <p:nvSpPr>
              <p:cNvPr id="41" name="正方形/長方形 40">
                <a:extLst>
                  <a:ext uri="{FF2B5EF4-FFF2-40B4-BE49-F238E27FC236}">
                    <a16:creationId xmlns:a16="http://schemas.microsoft.com/office/drawing/2014/main" id="{FF9BE44F-CBEB-4647-B250-24A71380E06E}"/>
                  </a:ext>
                </a:extLst>
              </p:cNvPr>
              <p:cNvSpPr/>
              <p:nvPr/>
            </p:nvSpPr>
            <p:spPr>
              <a:xfrm>
                <a:off x="3305580" y="5823273"/>
                <a:ext cx="217098" cy="90740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latin typeface="メイリオ" panose="020B0604030504040204" pitchFamily="50" charset="-128"/>
                    <a:ea typeface="メイリオ" panose="020B0604030504040204" pitchFamily="50" charset="-128"/>
                  </a:rPr>
                  <a:t>作成</a:t>
                </a:r>
              </a:p>
            </p:txBody>
          </p:sp>
          <p:sp>
            <p:nvSpPr>
              <p:cNvPr id="42" name="正方形/長方形 41">
                <a:extLst>
                  <a:ext uri="{FF2B5EF4-FFF2-40B4-BE49-F238E27FC236}">
                    <a16:creationId xmlns:a16="http://schemas.microsoft.com/office/drawing/2014/main" id="{61090240-BC9D-4D59-8ADA-113FF6D2CF9F}"/>
                  </a:ext>
                </a:extLst>
              </p:cNvPr>
              <p:cNvSpPr/>
              <p:nvPr/>
            </p:nvSpPr>
            <p:spPr>
              <a:xfrm>
                <a:off x="3550258" y="5823273"/>
                <a:ext cx="217098" cy="90740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latin typeface="メイリオ" panose="020B0604030504040204" pitchFamily="50" charset="-128"/>
                    <a:ea typeface="メイリオ" panose="020B0604030504040204" pitchFamily="50" charset="-128"/>
                  </a:rPr>
                  <a:t>消去</a:t>
                </a:r>
                <a:endParaRPr kumimoji="1" lang="ja-JP" altLang="en-US" sz="1200" b="1" dirty="0">
                  <a:latin typeface="メイリオ" panose="020B0604030504040204" pitchFamily="50" charset="-128"/>
                  <a:ea typeface="メイリオ" panose="020B0604030504040204" pitchFamily="50" charset="-128"/>
                </a:endParaRPr>
              </a:p>
            </p:txBody>
          </p:sp>
          <p:sp>
            <p:nvSpPr>
              <p:cNvPr id="43" name="正方形/長方形 42">
                <a:extLst>
                  <a:ext uri="{FF2B5EF4-FFF2-40B4-BE49-F238E27FC236}">
                    <a16:creationId xmlns:a16="http://schemas.microsoft.com/office/drawing/2014/main" id="{60BF5580-C8D5-40AE-95F5-9CFF926E089E}"/>
                  </a:ext>
                </a:extLst>
              </p:cNvPr>
              <p:cNvSpPr/>
              <p:nvPr/>
            </p:nvSpPr>
            <p:spPr>
              <a:xfrm>
                <a:off x="3794936" y="5823273"/>
                <a:ext cx="217098" cy="90740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latin typeface="メイリオ" panose="020B0604030504040204" pitchFamily="50" charset="-128"/>
                    <a:ea typeface="メイリオ" panose="020B0604030504040204" pitchFamily="50" charset="-128"/>
                  </a:rPr>
                  <a:t>作成</a:t>
                </a:r>
              </a:p>
            </p:txBody>
          </p:sp>
          <p:sp>
            <p:nvSpPr>
              <p:cNvPr id="44" name="正方形/長方形 43">
                <a:extLst>
                  <a:ext uri="{FF2B5EF4-FFF2-40B4-BE49-F238E27FC236}">
                    <a16:creationId xmlns:a16="http://schemas.microsoft.com/office/drawing/2014/main" id="{BCE04396-949B-448D-88F4-C14D4B94A9A8}"/>
                  </a:ext>
                </a:extLst>
              </p:cNvPr>
              <p:cNvSpPr/>
              <p:nvPr/>
            </p:nvSpPr>
            <p:spPr>
              <a:xfrm>
                <a:off x="4039619" y="5823273"/>
                <a:ext cx="217098" cy="90740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latin typeface="メイリオ" panose="020B0604030504040204" pitchFamily="50" charset="-128"/>
                    <a:ea typeface="メイリオ" panose="020B0604030504040204" pitchFamily="50" charset="-128"/>
                  </a:rPr>
                  <a:t>消去</a:t>
                </a:r>
                <a:endParaRPr kumimoji="1" lang="ja-JP" altLang="en-US" sz="1200" b="1" dirty="0">
                  <a:latin typeface="メイリオ" panose="020B0604030504040204" pitchFamily="50" charset="-128"/>
                  <a:ea typeface="メイリオ" panose="020B0604030504040204" pitchFamily="50" charset="-128"/>
                </a:endParaRPr>
              </a:p>
            </p:txBody>
          </p:sp>
          <p:cxnSp>
            <p:nvCxnSpPr>
              <p:cNvPr id="49" name="直線コネクタ 48">
                <a:extLst>
                  <a:ext uri="{FF2B5EF4-FFF2-40B4-BE49-F238E27FC236}">
                    <a16:creationId xmlns:a16="http://schemas.microsoft.com/office/drawing/2014/main" id="{B2EC1F63-8CD4-43D8-8EA7-6E2B34A94A97}"/>
                  </a:ext>
                </a:extLst>
              </p:cNvPr>
              <p:cNvCxnSpPr>
                <a:cxnSpLocks/>
              </p:cNvCxnSpPr>
              <p:nvPr/>
            </p:nvCxnSpPr>
            <p:spPr>
              <a:xfrm>
                <a:off x="1328554" y="5467043"/>
                <a:ext cx="0" cy="35623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BF85727E-2D58-465E-AF34-A9008508E5A5}"/>
                  </a:ext>
                </a:extLst>
              </p:cNvPr>
              <p:cNvCxnSpPr>
                <a:cxnSpLocks/>
              </p:cNvCxnSpPr>
              <p:nvPr/>
            </p:nvCxnSpPr>
            <p:spPr>
              <a:xfrm flipH="1">
                <a:off x="4277844" y="5506720"/>
                <a:ext cx="6076644" cy="31655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59" name="グループ化 58">
            <a:extLst>
              <a:ext uri="{FF2B5EF4-FFF2-40B4-BE49-F238E27FC236}">
                <a16:creationId xmlns:a16="http://schemas.microsoft.com/office/drawing/2014/main" id="{D30329DA-4D05-4DC5-875E-06F960123A3E}"/>
              </a:ext>
            </a:extLst>
          </p:cNvPr>
          <p:cNvGrpSpPr/>
          <p:nvPr/>
        </p:nvGrpSpPr>
        <p:grpSpPr>
          <a:xfrm>
            <a:off x="781835" y="3308505"/>
            <a:ext cx="9546519" cy="1421938"/>
            <a:chOff x="794535" y="4045105"/>
            <a:chExt cx="9546519" cy="1421938"/>
          </a:xfrm>
        </p:grpSpPr>
        <p:grpSp>
          <p:nvGrpSpPr>
            <p:cNvPr id="57" name="グループ化 56">
              <a:extLst>
                <a:ext uri="{FF2B5EF4-FFF2-40B4-BE49-F238E27FC236}">
                  <a16:creationId xmlns:a16="http://schemas.microsoft.com/office/drawing/2014/main" id="{4DF213D5-FB95-4963-8521-012E1D17BBA6}"/>
                </a:ext>
              </a:extLst>
            </p:cNvPr>
            <p:cNvGrpSpPr/>
            <p:nvPr/>
          </p:nvGrpSpPr>
          <p:grpSpPr>
            <a:xfrm>
              <a:off x="1348156" y="4576684"/>
              <a:ext cx="8992898" cy="890359"/>
              <a:chOff x="1348156" y="4576684"/>
              <a:chExt cx="8992898" cy="890359"/>
            </a:xfrm>
          </p:grpSpPr>
          <p:sp>
            <p:nvSpPr>
              <p:cNvPr id="15" name="正方形/長方形 14">
                <a:extLst>
                  <a:ext uri="{FF2B5EF4-FFF2-40B4-BE49-F238E27FC236}">
                    <a16:creationId xmlns:a16="http://schemas.microsoft.com/office/drawing/2014/main" id="{1DF1ECDD-71CD-40AB-8D24-6F6580481D98}"/>
                  </a:ext>
                </a:extLst>
              </p:cNvPr>
              <p:cNvSpPr/>
              <p:nvPr/>
            </p:nvSpPr>
            <p:spPr>
              <a:xfrm>
                <a:off x="1668771" y="4576684"/>
                <a:ext cx="759125" cy="8768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latin typeface="メイリオ" panose="020B0604030504040204" pitchFamily="50" charset="-128"/>
                    <a:ea typeface="メイリオ" panose="020B0604030504040204" pitchFamily="50" charset="-128"/>
                  </a:rPr>
                  <a:t>キャラクター</a:t>
                </a:r>
                <a:endParaRPr kumimoji="1" lang="ja-JP" altLang="en-US" sz="1400" b="1" dirty="0">
                  <a:latin typeface="メイリオ" panose="020B0604030504040204" pitchFamily="50" charset="-128"/>
                  <a:ea typeface="メイリオ" panose="020B0604030504040204" pitchFamily="50" charset="-128"/>
                </a:endParaRPr>
              </a:p>
            </p:txBody>
          </p:sp>
          <p:sp>
            <p:nvSpPr>
              <p:cNvPr id="16" name="正方形/長方形 15">
                <a:extLst>
                  <a:ext uri="{FF2B5EF4-FFF2-40B4-BE49-F238E27FC236}">
                    <a16:creationId xmlns:a16="http://schemas.microsoft.com/office/drawing/2014/main" id="{87CE4491-2F27-42C5-97C0-38FEBF77E336}"/>
                  </a:ext>
                </a:extLst>
              </p:cNvPr>
              <p:cNvSpPr/>
              <p:nvPr/>
            </p:nvSpPr>
            <p:spPr>
              <a:xfrm>
                <a:off x="1348156" y="4576684"/>
                <a:ext cx="217098" cy="87681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latin typeface="メイリオ" panose="020B0604030504040204" pitchFamily="50" charset="-128"/>
                    <a:ea typeface="メイリオ" panose="020B0604030504040204" pitchFamily="50" charset="-128"/>
                  </a:rPr>
                  <a:t>作成</a:t>
                </a:r>
              </a:p>
            </p:txBody>
          </p:sp>
          <p:sp>
            <p:nvSpPr>
              <p:cNvPr id="17" name="正方形/長方形 16">
                <a:extLst>
                  <a:ext uri="{FF2B5EF4-FFF2-40B4-BE49-F238E27FC236}">
                    <a16:creationId xmlns:a16="http://schemas.microsoft.com/office/drawing/2014/main" id="{AEA65287-4E93-4577-8FEC-05AAEDCD82AC}"/>
                  </a:ext>
                </a:extLst>
              </p:cNvPr>
              <p:cNvSpPr/>
              <p:nvPr/>
            </p:nvSpPr>
            <p:spPr>
              <a:xfrm>
                <a:off x="2539900" y="4576684"/>
                <a:ext cx="217098" cy="87681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latin typeface="メイリオ" panose="020B0604030504040204" pitchFamily="50" charset="-128"/>
                    <a:ea typeface="メイリオ" panose="020B0604030504040204" pitchFamily="50" charset="-128"/>
                  </a:rPr>
                  <a:t>消去</a:t>
                </a:r>
                <a:endParaRPr kumimoji="1" lang="ja-JP" altLang="en-US" sz="1200" b="1" dirty="0">
                  <a:latin typeface="メイリオ" panose="020B0604030504040204" pitchFamily="50" charset="-128"/>
                  <a:ea typeface="メイリオ" panose="020B0604030504040204" pitchFamily="50" charset="-128"/>
                </a:endParaRPr>
              </a:p>
            </p:txBody>
          </p:sp>
          <p:sp>
            <p:nvSpPr>
              <p:cNvPr id="18" name="正方形/長方形 17">
                <a:extLst>
                  <a:ext uri="{FF2B5EF4-FFF2-40B4-BE49-F238E27FC236}">
                    <a16:creationId xmlns:a16="http://schemas.microsoft.com/office/drawing/2014/main" id="{5596C3AC-4622-41E8-BB07-6FE91BD0ABD3}"/>
                  </a:ext>
                </a:extLst>
              </p:cNvPr>
              <p:cNvSpPr/>
              <p:nvPr/>
            </p:nvSpPr>
            <p:spPr>
              <a:xfrm>
                <a:off x="3189617" y="4576684"/>
                <a:ext cx="759125" cy="8768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latin typeface="メイリオ" panose="020B0604030504040204" pitchFamily="50" charset="-128"/>
                    <a:ea typeface="メイリオ" panose="020B0604030504040204" pitchFamily="50" charset="-128"/>
                  </a:rPr>
                  <a:t>キャラクター</a:t>
                </a:r>
                <a:endParaRPr kumimoji="1" lang="ja-JP" altLang="en-US" sz="1400" b="1" dirty="0">
                  <a:latin typeface="メイリオ" panose="020B0604030504040204" pitchFamily="50" charset="-128"/>
                  <a:ea typeface="メイリオ" panose="020B0604030504040204" pitchFamily="50" charset="-128"/>
                </a:endParaRPr>
              </a:p>
            </p:txBody>
          </p:sp>
          <p:sp>
            <p:nvSpPr>
              <p:cNvPr id="19" name="正方形/長方形 18">
                <a:extLst>
                  <a:ext uri="{FF2B5EF4-FFF2-40B4-BE49-F238E27FC236}">
                    <a16:creationId xmlns:a16="http://schemas.microsoft.com/office/drawing/2014/main" id="{607F6313-C002-499C-B93E-C65B505FC9D2}"/>
                  </a:ext>
                </a:extLst>
              </p:cNvPr>
              <p:cNvSpPr/>
              <p:nvPr/>
            </p:nvSpPr>
            <p:spPr>
              <a:xfrm>
                <a:off x="2869002" y="4576684"/>
                <a:ext cx="217098" cy="87681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latin typeface="メイリオ" panose="020B0604030504040204" pitchFamily="50" charset="-128"/>
                    <a:ea typeface="メイリオ" panose="020B0604030504040204" pitchFamily="50" charset="-128"/>
                  </a:rPr>
                  <a:t>作成</a:t>
                </a:r>
              </a:p>
            </p:txBody>
          </p:sp>
          <p:sp>
            <p:nvSpPr>
              <p:cNvPr id="20" name="正方形/長方形 19">
                <a:extLst>
                  <a:ext uri="{FF2B5EF4-FFF2-40B4-BE49-F238E27FC236}">
                    <a16:creationId xmlns:a16="http://schemas.microsoft.com/office/drawing/2014/main" id="{BC2F1658-94B5-4F31-B402-624269F0AA53}"/>
                  </a:ext>
                </a:extLst>
              </p:cNvPr>
              <p:cNvSpPr/>
              <p:nvPr/>
            </p:nvSpPr>
            <p:spPr>
              <a:xfrm>
                <a:off x="4060746" y="4576684"/>
                <a:ext cx="217098" cy="87681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latin typeface="メイリオ" panose="020B0604030504040204" pitchFamily="50" charset="-128"/>
                    <a:ea typeface="メイリオ" panose="020B0604030504040204" pitchFamily="50" charset="-128"/>
                  </a:rPr>
                  <a:t>消去</a:t>
                </a:r>
                <a:endParaRPr kumimoji="1" lang="ja-JP" altLang="en-US" sz="1200" b="1" dirty="0">
                  <a:latin typeface="メイリオ" panose="020B0604030504040204" pitchFamily="50" charset="-128"/>
                  <a:ea typeface="メイリオ" panose="020B0604030504040204" pitchFamily="50" charset="-128"/>
                </a:endParaRPr>
              </a:p>
            </p:txBody>
          </p:sp>
          <p:sp>
            <p:nvSpPr>
              <p:cNvPr id="21" name="正方形/長方形 20">
                <a:extLst>
                  <a:ext uri="{FF2B5EF4-FFF2-40B4-BE49-F238E27FC236}">
                    <a16:creationId xmlns:a16="http://schemas.microsoft.com/office/drawing/2014/main" id="{C78F12B9-CE1E-41EA-BF99-678D8D8BA8F2}"/>
                  </a:ext>
                </a:extLst>
              </p:cNvPr>
              <p:cNvSpPr/>
              <p:nvPr/>
            </p:nvSpPr>
            <p:spPr>
              <a:xfrm>
                <a:off x="4733375" y="4576684"/>
                <a:ext cx="759125" cy="8768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latin typeface="メイリオ" panose="020B0604030504040204" pitchFamily="50" charset="-128"/>
                    <a:ea typeface="メイリオ" panose="020B0604030504040204" pitchFamily="50" charset="-128"/>
                  </a:rPr>
                  <a:t>キャラクター</a:t>
                </a:r>
                <a:endParaRPr kumimoji="1" lang="ja-JP" altLang="en-US" sz="1400" b="1" dirty="0">
                  <a:latin typeface="メイリオ" panose="020B0604030504040204" pitchFamily="50" charset="-128"/>
                  <a:ea typeface="メイリオ" panose="020B0604030504040204" pitchFamily="50" charset="-128"/>
                </a:endParaRPr>
              </a:p>
            </p:txBody>
          </p:sp>
          <p:sp>
            <p:nvSpPr>
              <p:cNvPr id="22" name="正方形/長方形 21">
                <a:extLst>
                  <a:ext uri="{FF2B5EF4-FFF2-40B4-BE49-F238E27FC236}">
                    <a16:creationId xmlns:a16="http://schemas.microsoft.com/office/drawing/2014/main" id="{9AD048C8-D6ED-4136-8FD9-E0F89B094020}"/>
                  </a:ext>
                </a:extLst>
              </p:cNvPr>
              <p:cNvSpPr/>
              <p:nvPr/>
            </p:nvSpPr>
            <p:spPr>
              <a:xfrm>
                <a:off x="4412760" y="4576684"/>
                <a:ext cx="217098" cy="87681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latin typeface="メイリオ" panose="020B0604030504040204" pitchFamily="50" charset="-128"/>
                    <a:ea typeface="メイリオ" panose="020B0604030504040204" pitchFamily="50" charset="-128"/>
                  </a:rPr>
                  <a:t>作成</a:t>
                </a:r>
              </a:p>
            </p:txBody>
          </p:sp>
          <p:sp>
            <p:nvSpPr>
              <p:cNvPr id="23" name="正方形/長方形 22">
                <a:extLst>
                  <a:ext uri="{FF2B5EF4-FFF2-40B4-BE49-F238E27FC236}">
                    <a16:creationId xmlns:a16="http://schemas.microsoft.com/office/drawing/2014/main" id="{348A9460-9406-4006-A4CB-CD7C727B3E3A}"/>
                  </a:ext>
                </a:extLst>
              </p:cNvPr>
              <p:cNvSpPr/>
              <p:nvPr/>
            </p:nvSpPr>
            <p:spPr>
              <a:xfrm>
                <a:off x="5604504" y="4576684"/>
                <a:ext cx="217098" cy="87681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latin typeface="メイリオ" panose="020B0604030504040204" pitchFamily="50" charset="-128"/>
                    <a:ea typeface="メイリオ" panose="020B0604030504040204" pitchFamily="50" charset="-128"/>
                  </a:rPr>
                  <a:t>消去</a:t>
                </a:r>
                <a:endParaRPr kumimoji="1" lang="ja-JP" altLang="en-US" sz="1200" b="1" dirty="0">
                  <a:latin typeface="メイリオ" panose="020B0604030504040204" pitchFamily="50" charset="-128"/>
                  <a:ea typeface="メイリオ" panose="020B0604030504040204" pitchFamily="50" charset="-128"/>
                </a:endParaRPr>
              </a:p>
            </p:txBody>
          </p:sp>
          <p:sp>
            <p:nvSpPr>
              <p:cNvPr id="24" name="正方形/長方形 23">
                <a:extLst>
                  <a:ext uri="{FF2B5EF4-FFF2-40B4-BE49-F238E27FC236}">
                    <a16:creationId xmlns:a16="http://schemas.microsoft.com/office/drawing/2014/main" id="{7794B1A3-B3E7-490F-A59A-E90E1241A5A4}"/>
                  </a:ext>
                </a:extLst>
              </p:cNvPr>
              <p:cNvSpPr/>
              <p:nvPr/>
            </p:nvSpPr>
            <p:spPr>
              <a:xfrm>
                <a:off x="6242209" y="4590232"/>
                <a:ext cx="759125" cy="8768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latin typeface="メイリオ" panose="020B0604030504040204" pitchFamily="50" charset="-128"/>
                    <a:ea typeface="メイリオ" panose="020B0604030504040204" pitchFamily="50" charset="-128"/>
                  </a:rPr>
                  <a:t>キャラクター</a:t>
                </a:r>
                <a:endParaRPr kumimoji="1" lang="ja-JP" altLang="en-US" sz="1400" b="1" dirty="0">
                  <a:latin typeface="メイリオ" panose="020B0604030504040204" pitchFamily="50" charset="-128"/>
                  <a:ea typeface="メイリオ" panose="020B0604030504040204" pitchFamily="50" charset="-128"/>
                </a:endParaRPr>
              </a:p>
            </p:txBody>
          </p:sp>
          <p:sp>
            <p:nvSpPr>
              <p:cNvPr id="25" name="正方形/長方形 24">
                <a:extLst>
                  <a:ext uri="{FF2B5EF4-FFF2-40B4-BE49-F238E27FC236}">
                    <a16:creationId xmlns:a16="http://schemas.microsoft.com/office/drawing/2014/main" id="{193B0FD5-53A5-4779-A4BA-87A9CD606013}"/>
                  </a:ext>
                </a:extLst>
              </p:cNvPr>
              <p:cNvSpPr/>
              <p:nvPr/>
            </p:nvSpPr>
            <p:spPr>
              <a:xfrm>
                <a:off x="5921594" y="4590232"/>
                <a:ext cx="217098" cy="87681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latin typeface="メイリオ" panose="020B0604030504040204" pitchFamily="50" charset="-128"/>
                    <a:ea typeface="メイリオ" panose="020B0604030504040204" pitchFamily="50" charset="-128"/>
                  </a:rPr>
                  <a:t>作成</a:t>
                </a:r>
              </a:p>
            </p:txBody>
          </p:sp>
          <p:sp>
            <p:nvSpPr>
              <p:cNvPr id="26" name="正方形/長方形 25">
                <a:extLst>
                  <a:ext uri="{FF2B5EF4-FFF2-40B4-BE49-F238E27FC236}">
                    <a16:creationId xmlns:a16="http://schemas.microsoft.com/office/drawing/2014/main" id="{B3325E2C-D37B-4B04-968F-40D40B223898}"/>
                  </a:ext>
                </a:extLst>
              </p:cNvPr>
              <p:cNvSpPr/>
              <p:nvPr/>
            </p:nvSpPr>
            <p:spPr>
              <a:xfrm>
                <a:off x="7113338" y="4590232"/>
                <a:ext cx="217098" cy="87681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latin typeface="メイリオ" panose="020B0604030504040204" pitchFamily="50" charset="-128"/>
                    <a:ea typeface="メイリオ" panose="020B0604030504040204" pitchFamily="50" charset="-128"/>
                  </a:rPr>
                  <a:t>消去</a:t>
                </a:r>
                <a:endParaRPr kumimoji="1" lang="ja-JP" altLang="en-US" sz="1200" b="1" dirty="0">
                  <a:latin typeface="メイリオ" panose="020B0604030504040204" pitchFamily="50" charset="-128"/>
                  <a:ea typeface="メイリオ" panose="020B0604030504040204" pitchFamily="50" charset="-128"/>
                </a:endParaRPr>
              </a:p>
            </p:txBody>
          </p:sp>
          <p:sp>
            <p:nvSpPr>
              <p:cNvPr id="27" name="正方形/長方形 26">
                <a:extLst>
                  <a:ext uri="{FF2B5EF4-FFF2-40B4-BE49-F238E27FC236}">
                    <a16:creationId xmlns:a16="http://schemas.microsoft.com/office/drawing/2014/main" id="{0F8E067C-8912-4614-86E8-192F9A547E21}"/>
                  </a:ext>
                </a:extLst>
              </p:cNvPr>
              <p:cNvSpPr/>
              <p:nvPr/>
            </p:nvSpPr>
            <p:spPr>
              <a:xfrm>
                <a:off x="7731981" y="4590232"/>
                <a:ext cx="759125" cy="8768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latin typeface="メイリオ" panose="020B0604030504040204" pitchFamily="50" charset="-128"/>
                    <a:ea typeface="メイリオ" panose="020B0604030504040204" pitchFamily="50" charset="-128"/>
                  </a:rPr>
                  <a:t>キャラクター</a:t>
                </a:r>
                <a:endParaRPr kumimoji="1" lang="ja-JP" altLang="en-US" sz="1400" b="1" dirty="0">
                  <a:latin typeface="メイリオ" panose="020B0604030504040204" pitchFamily="50" charset="-128"/>
                  <a:ea typeface="メイリオ" panose="020B0604030504040204" pitchFamily="50" charset="-128"/>
                </a:endParaRPr>
              </a:p>
            </p:txBody>
          </p:sp>
          <p:sp>
            <p:nvSpPr>
              <p:cNvPr id="28" name="正方形/長方形 27">
                <a:extLst>
                  <a:ext uri="{FF2B5EF4-FFF2-40B4-BE49-F238E27FC236}">
                    <a16:creationId xmlns:a16="http://schemas.microsoft.com/office/drawing/2014/main" id="{D5E4CB2D-1BE1-4D35-9E80-6AB95314267E}"/>
                  </a:ext>
                </a:extLst>
              </p:cNvPr>
              <p:cNvSpPr/>
              <p:nvPr/>
            </p:nvSpPr>
            <p:spPr>
              <a:xfrm>
                <a:off x="7411366" y="4590232"/>
                <a:ext cx="217098" cy="87681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latin typeface="メイリオ" panose="020B0604030504040204" pitchFamily="50" charset="-128"/>
                    <a:ea typeface="メイリオ" panose="020B0604030504040204" pitchFamily="50" charset="-128"/>
                  </a:rPr>
                  <a:t>作成</a:t>
                </a:r>
              </a:p>
            </p:txBody>
          </p:sp>
          <p:sp>
            <p:nvSpPr>
              <p:cNvPr id="29" name="正方形/長方形 28">
                <a:extLst>
                  <a:ext uri="{FF2B5EF4-FFF2-40B4-BE49-F238E27FC236}">
                    <a16:creationId xmlns:a16="http://schemas.microsoft.com/office/drawing/2014/main" id="{35E27326-1BEF-44DE-9E62-F1E25594CCEB}"/>
                  </a:ext>
                </a:extLst>
              </p:cNvPr>
              <p:cNvSpPr/>
              <p:nvPr/>
            </p:nvSpPr>
            <p:spPr>
              <a:xfrm>
                <a:off x="8603110" y="4590232"/>
                <a:ext cx="217098" cy="87681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latin typeface="メイリオ" panose="020B0604030504040204" pitchFamily="50" charset="-128"/>
                    <a:ea typeface="メイリオ" panose="020B0604030504040204" pitchFamily="50" charset="-128"/>
                  </a:rPr>
                  <a:t>消去</a:t>
                </a:r>
                <a:endParaRPr kumimoji="1" lang="ja-JP" altLang="en-US" sz="1200" b="1" dirty="0">
                  <a:latin typeface="メイリオ" panose="020B0604030504040204" pitchFamily="50" charset="-128"/>
                  <a:ea typeface="メイリオ" panose="020B0604030504040204" pitchFamily="50" charset="-128"/>
                </a:endParaRPr>
              </a:p>
            </p:txBody>
          </p:sp>
          <p:sp>
            <p:nvSpPr>
              <p:cNvPr id="30" name="正方形/長方形 29">
                <a:extLst>
                  <a:ext uri="{FF2B5EF4-FFF2-40B4-BE49-F238E27FC236}">
                    <a16:creationId xmlns:a16="http://schemas.microsoft.com/office/drawing/2014/main" id="{0874EF4C-9CB2-43FC-A407-CA54599C87A6}"/>
                  </a:ext>
                </a:extLst>
              </p:cNvPr>
              <p:cNvSpPr/>
              <p:nvPr/>
            </p:nvSpPr>
            <p:spPr>
              <a:xfrm>
                <a:off x="9252827" y="4590232"/>
                <a:ext cx="759125" cy="8768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latin typeface="メイリオ" panose="020B0604030504040204" pitchFamily="50" charset="-128"/>
                    <a:ea typeface="メイリオ" panose="020B0604030504040204" pitchFamily="50" charset="-128"/>
                  </a:rPr>
                  <a:t>キャラクター</a:t>
                </a:r>
                <a:endParaRPr kumimoji="1" lang="ja-JP" altLang="en-US" sz="1400" b="1" dirty="0">
                  <a:latin typeface="メイリオ" panose="020B0604030504040204" pitchFamily="50" charset="-128"/>
                  <a:ea typeface="メイリオ" panose="020B0604030504040204" pitchFamily="50" charset="-128"/>
                </a:endParaRPr>
              </a:p>
            </p:txBody>
          </p:sp>
          <p:sp>
            <p:nvSpPr>
              <p:cNvPr id="31" name="正方形/長方形 30">
                <a:extLst>
                  <a:ext uri="{FF2B5EF4-FFF2-40B4-BE49-F238E27FC236}">
                    <a16:creationId xmlns:a16="http://schemas.microsoft.com/office/drawing/2014/main" id="{C23E0660-C76B-4116-AA77-CAAF80E45E32}"/>
                  </a:ext>
                </a:extLst>
              </p:cNvPr>
              <p:cNvSpPr/>
              <p:nvPr/>
            </p:nvSpPr>
            <p:spPr>
              <a:xfrm>
                <a:off x="8932212" y="4590232"/>
                <a:ext cx="217098" cy="87681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latin typeface="メイリオ" panose="020B0604030504040204" pitchFamily="50" charset="-128"/>
                    <a:ea typeface="メイリオ" panose="020B0604030504040204" pitchFamily="50" charset="-128"/>
                  </a:rPr>
                  <a:t>作成</a:t>
                </a:r>
              </a:p>
            </p:txBody>
          </p:sp>
          <p:sp>
            <p:nvSpPr>
              <p:cNvPr id="32" name="正方形/長方形 31">
                <a:extLst>
                  <a:ext uri="{FF2B5EF4-FFF2-40B4-BE49-F238E27FC236}">
                    <a16:creationId xmlns:a16="http://schemas.microsoft.com/office/drawing/2014/main" id="{4598CB75-FCC0-4131-A059-7439AD6E6691}"/>
                  </a:ext>
                </a:extLst>
              </p:cNvPr>
              <p:cNvSpPr/>
              <p:nvPr/>
            </p:nvSpPr>
            <p:spPr>
              <a:xfrm>
                <a:off x="10123956" y="4590232"/>
                <a:ext cx="217098" cy="87681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latin typeface="メイリオ" panose="020B0604030504040204" pitchFamily="50" charset="-128"/>
                    <a:ea typeface="メイリオ" panose="020B0604030504040204" pitchFamily="50" charset="-128"/>
                  </a:rPr>
                  <a:t>消去</a:t>
                </a:r>
                <a:endParaRPr kumimoji="1" lang="ja-JP" altLang="en-US" sz="1200" b="1" dirty="0">
                  <a:latin typeface="メイリオ" panose="020B0604030504040204" pitchFamily="50" charset="-128"/>
                  <a:ea typeface="メイリオ" panose="020B0604030504040204" pitchFamily="50" charset="-128"/>
                </a:endParaRPr>
              </a:p>
            </p:txBody>
          </p:sp>
        </p:grpSp>
        <p:sp>
          <p:nvSpPr>
            <p:cNvPr id="58" name="テキスト ボックス 57">
              <a:extLst>
                <a:ext uri="{FF2B5EF4-FFF2-40B4-BE49-F238E27FC236}">
                  <a16:creationId xmlns:a16="http://schemas.microsoft.com/office/drawing/2014/main" id="{EDC998C7-FC05-4572-B570-AF6DB1734CD0}"/>
                </a:ext>
              </a:extLst>
            </p:cNvPr>
            <p:cNvSpPr txBox="1"/>
            <p:nvPr/>
          </p:nvSpPr>
          <p:spPr>
            <a:xfrm>
              <a:off x="794535" y="4045105"/>
              <a:ext cx="2954655" cy="461665"/>
            </a:xfrm>
            <a:prstGeom prst="rect">
              <a:avLst/>
            </a:prstGeom>
            <a:noFill/>
          </p:spPr>
          <p:txBody>
            <a:bodyPr wrap="none" rtlCol="0">
              <a:spAutoFit/>
            </a:bodyPr>
            <a:lstStyle>
              <a:defPPr>
                <a:defRPr lang="ja-JP"/>
              </a:defPPr>
              <a:lvl1pPr>
                <a:defRPr sz="3600" b="1">
                  <a:solidFill>
                    <a:schemeClr val="bg1"/>
                  </a:solidFill>
                  <a:latin typeface="メイリオ" panose="020B0604030504040204" pitchFamily="50" charset="-128"/>
                  <a:ea typeface="メイリオ" panose="020B0604030504040204" pitchFamily="50" charset="-128"/>
                </a:defRPr>
              </a:lvl1pPr>
            </a:lstStyle>
            <a:p>
              <a:r>
                <a:rPr lang="ja-JP" altLang="en-US" sz="2400" dirty="0"/>
                <a:t>大量のキャラクター</a:t>
              </a:r>
              <a:endParaRPr lang="ja-JP" altLang="en-US" dirty="0"/>
            </a:p>
          </p:txBody>
        </p:sp>
      </p:grpSp>
    </p:spTree>
    <p:extLst>
      <p:ext uri="{BB962C8B-B14F-4D97-AF65-F5344CB8AC3E}">
        <p14:creationId xmlns:p14="http://schemas.microsoft.com/office/powerpoint/2010/main" val="1594131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2" name="四角形: 角を丸くする 1">
            <a:extLst>
              <a:ext uri="{FF2B5EF4-FFF2-40B4-BE49-F238E27FC236}">
                <a16:creationId xmlns:a16="http://schemas.microsoft.com/office/drawing/2014/main" id="{AA09EB04-0BDB-484A-A143-DAF4C6BEE128}"/>
              </a:ext>
            </a:extLst>
          </p:cNvPr>
          <p:cNvSpPr/>
          <p:nvPr/>
        </p:nvSpPr>
        <p:spPr>
          <a:xfrm>
            <a:off x="1346199" y="2039130"/>
            <a:ext cx="10295467" cy="1497835"/>
          </a:xfrm>
          <a:prstGeom prst="roundRect">
            <a:avLst/>
          </a:prstGeom>
          <a:solidFill>
            <a:srgbClr val="054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442913" y="581025"/>
            <a:ext cx="4154599" cy="769441"/>
          </a:xfrm>
          <a:prstGeom prst="rect">
            <a:avLst/>
          </a:prstGeom>
          <a:noFill/>
        </p:spPr>
        <p:txBody>
          <a:bodyPr wrap="none" rtlCol="0">
            <a:spAutoFit/>
          </a:bodyPr>
          <a:lstStyle>
            <a:defPPr>
              <a:defRPr lang="ja-JP"/>
            </a:defPPr>
            <a:lvl1pPr>
              <a:defRPr sz="3600" b="1">
                <a:solidFill>
                  <a:schemeClr val="bg1"/>
                </a:solidFill>
                <a:latin typeface="メイリオ" panose="020B0604030504040204" pitchFamily="50" charset="-128"/>
                <a:ea typeface="メイリオ" panose="020B0604030504040204" pitchFamily="50" charset="-128"/>
              </a:defRPr>
            </a:lvl1pPr>
          </a:lstStyle>
          <a:p>
            <a:r>
              <a:rPr lang="en-US" altLang="ja-JP" sz="4400" dirty="0"/>
              <a:t>Object Pool</a:t>
            </a:r>
            <a:r>
              <a:rPr lang="ja-JP" altLang="en-US" sz="4400" dirty="0"/>
              <a:t>②</a:t>
            </a:r>
          </a:p>
        </p:txBody>
      </p:sp>
      <p:sp>
        <p:nvSpPr>
          <p:cNvPr id="5" name="テキスト ボックス 4"/>
          <p:cNvSpPr txBox="1"/>
          <p:nvPr/>
        </p:nvSpPr>
        <p:spPr>
          <a:xfrm>
            <a:off x="734909" y="1462634"/>
            <a:ext cx="8494633" cy="646331"/>
          </a:xfrm>
          <a:prstGeom prst="rect">
            <a:avLst/>
          </a:prstGeom>
          <a:noFill/>
        </p:spPr>
        <p:txBody>
          <a:bodyPr wrap="none" rtlCol="0">
            <a:spAutoFit/>
          </a:bodyPr>
          <a:lstStyle>
            <a:defPPr>
              <a:defRPr lang="ja-JP"/>
            </a:defPPr>
            <a:lvl1pPr>
              <a:defRPr sz="3600" b="1">
                <a:solidFill>
                  <a:schemeClr val="bg1"/>
                </a:solidFill>
                <a:latin typeface="メイリオ" panose="020B0604030504040204" pitchFamily="50" charset="-128"/>
                <a:ea typeface="メイリオ" panose="020B0604030504040204" pitchFamily="50" charset="-128"/>
              </a:defRPr>
            </a:lvl1pPr>
          </a:lstStyle>
          <a:p>
            <a:r>
              <a:rPr lang="ja-JP" altLang="en-US" dirty="0"/>
              <a:t>先に複数キャラクター分のメモリを確保</a:t>
            </a:r>
          </a:p>
        </p:txBody>
      </p:sp>
      <p:sp>
        <p:nvSpPr>
          <p:cNvPr id="8" name="正方形/長方形 7">
            <a:extLst>
              <a:ext uri="{FF2B5EF4-FFF2-40B4-BE49-F238E27FC236}">
                <a16:creationId xmlns:a16="http://schemas.microsoft.com/office/drawing/2014/main" id="{553B00B6-DADE-4BA1-9857-F709BFBBD6A4}"/>
              </a:ext>
            </a:extLst>
          </p:cNvPr>
          <p:cNvSpPr/>
          <p:nvPr/>
        </p:nvSpPr>
        <p:spPr>
          <a:xfrm>
            <a:off x="1656112" y="2221133"/>
            <a:ext cx="1053222" cy="11632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b="1" dirty="0">
                <a:latin typeface="メイリオ" panose="020B0604030504040204" pitchFamily="50" charset="-128"/>
                <a:ea typeface="メイリオ" panose="020B0604030504040204" pitchFamily="50" charset="-128"/>
              </a:rPr>
              <a:t>オブジェクト</a:t>
            </a:r>
            <a:endParaRPr lang="en-US" altLang="ja-JP" sz="1100" b="1" dirty="0">
              <a:latin typeface="メイリオ" panose="020B0604030504040204" pitchFamily="50" charset="-128"/>
              <a:ea typeface="メイリオ" panose="020B0604030504040204" pitchFamily="50" charset="-128"/>
            </a:endParaRPr>
          </a:p>
        </p:txBody>
      </p:sp>
      <p:sp>
        <p:nvSpPr>
          <p:cNvPr id="9" name="正方形/長方形 8">
            <a:extLst>
              <a:ext uri="{FF2B5EF4-FFF2-40B4-BE49-F238E27FC236}">
                <a16:creationId xmlns:a16="http://schemas.microsoft.com/office/drawing/2014/main" id="{BB0F95C0-0B00-4805-8F32-C055CD465A38}"/>
              </a:ext>
            </a:extLst>
          </p:cNvPr>
          <p:cNvSpPr/>
          <p:nvPr/>
        </p:nvSpPr>
        <p:spPr>
          <a:xfrm>
            <a:off x="2816045" y="2221133"/>
            <a:ext cx="1053222" cy="11632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b="1" dirty="0">
                <a:latin typeface="メイリオ" panose="020B0604030504040204" pitchFamily="50" charset="-128"/>
                <a:ea typeface="メイリオ" panose="020B0604030504040204" pitchFamily="50" charset="-128"/>
              </a:rPr>
              <a:t>オブジェクト</a:t>
            </a:r>
            <a:endParaRPr kumimoji="1" lang="ja-JP" altLang="en-US" sz="1100" b="1" dirty="0">
              <a:latin typeface="メイリオ" panose="020B0604030504040204" pitchFamily="50" charset="-128"/>
              <a:ea typeface="メイリオ" panose="020B0604030504040204" pitchFamily="50" charset="-128"/>
            </a:endParaRPr>
          </a:p>
        </p:txBody>
      </p:sp>
      <p:sp>
        <p:nvSpPr>
          <p:cNvPr id="10" name="正方形/長方形 9">
            <a:extLst>
              <a:ext uri="{FF2B5EF4-FFF2-40B4-BE49-F238E27FC236}">
                <a16:creationId xmlns:a16="http://schemas.microsoft.com/office/drawing/2014/main" id="{6D182C28-6FF5-4FCE-B051-28082D2A8A00}"/>
              </a:ext>
            </a:extLst>
          </p:cNvPr>
          <p:cNvSpPr/>
          <p:nvPr/>
        </p:nvSpPr>
        <p:spPr>
          <a:xfrm>
            <a:off x="3975978" y="2218859"/>
            <a:ext cx="1053222" cy="11632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b="1" dirty="0">
                <a:latin typeface="メイリオ" panose="020B0604030504040204" pitchFamily="50" charset="-128"/>
                <a:ea typeface="メイリオ" panose="020B0604030504040204" pitchFamily="50" charset="-128"/>
              </a:rPr>
              <a:t>オブジェクト</a:t>
            </a:r>
            <a:endParaRPr kumimoji="1" lang="ja-JP" altLang="en-US" sz="1100" b="1" dirty="0">
              <a:latin typeface="メイリオ" panose="020B0604030504040204" pitchFamily="50" charset="-128"/>
              <a:ea typeface="メイリオ" panose="020B0604030504040204" pitchFamily="50" charset="-128"/>
            </a:endParaRPr>
          </a:p>
        </p:txBody>
      </p:sp>
      <p:sp>
        <p:nvSpPr>
          <p:cNvPr id="11" name="正方形/長方形 10">
            <a:extLst>
              <a:ext uri="{FF2B5EF4-FFF2-40B4-BE49-F238E27FC236}">
                <a16:creationId xmlns:a16="http://schemas.microsoft.com/office/drawing/2014/main" id="{57C176DA-F73C-40BE-AA5D-51910CA5446B}"/>
              </a:ext>
            </a:extLst>
          </p:cNvPr>
          <p:cNvSpPr/>
          <p:nvPr/>
        </p:nvSpPr>
        <p:spPr>
          <a:xfrm>
            <a:off x="5135911" y="2218859"/>
            <a:ext cx="1053222" cy="11632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b="1" dirty="0">
                <a:latin typeface="メイリオ" panose="020B0604030504040204" pitchFamily="50" charset="-128"/>
                <a:ea typeface="メイリオ" panose="020B0604030504040204" pitchFamily="50" charset="-128"/>
              </a:rPr>
              <a:t>オブジェクト</a:t>
            </a:r>
            <a:endParaRPr kumimoji="1" lang="ja-JP" altLang="en-US" sz="1100" b="1" dirty="0">
              <a:latin typeface="メイリオ" panose="020B0604030504040204" pitchFamily="50" charset="-128"/>
              <a:ea typeface="メイリオ" panose="020B0604030504040204" pitchFamily="50" charset="-128"/>
            </a:endParaRPr>
          </a:p>
        </p:txBody>
      </p:sp>
      <p:sp>
        <p:nvSpPr>
          <p:cNvPr id="12" name="正方形/長方形 11">
            <a:extLst>
              <a:ext uri="{FF2B5EF4-FFF2-40B4-BE49-F238E27FC236}">
                <a16:creationId xmlns:a16="http://schemas.microsoft.com/office/drawing/2014/main" id="{5419ADA2-7168-4009-85C6-E396FE83704D}"/>
              </a:ext>
            </a:extLst>
          </p:cNvPr>
          <p:cNvSpPr/>
          <p:nvPr/>
        </p:nvSpPr>
        <p:spPr>
          <a:xfrm>
            <a:off x="6295844" y="2218859"/>
            <a:ext cx="1053222" cy="11632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b="1" dirty="0">
                <a:latin typeface="メイリオ" panose="020B0604030504040204" pitchFamily="50" charset="-128"/>
                <a:ea typeface="メイリオ" panose="020B0604030504040204" pitchFamily="50" charset="-128"/>
              </a:rPr>
              <a:t>オブジェクト</a:t>
            </a:r>
            <a:endParaRPr kumimoji="1" lang="ja-JP" altLang="en-US" sz="1100" b="1" dirty="0">
              <a:latin typeface="メイリオ" panose="020B0604030504040204" pitchFamily="50" charset="-128"/>
              <a:ea typeface="メイリオ" panose="020B0604030504040204" pitchFamily="50" charset="-128"/>
            </a:endParaRPr>
          </a:p>
        </p:txBody>
      </p:sp>
      <p:sp>
        <p:nvSpPr>
          <p:cNvPr id="13" name="正方形/長方形 12">
            <a:extLst>
              <a:ext uri="{FF2B5EF4-FFF2-40B4-BE49-F238E27FC236}">
                <a16:creationId xmlns:a16="http://schemas.microsoft.com/office/drawing/2014/main" id="{F37A09F3-E622-4C01-994C-E03334F42B8E}"/>
              </a:ext>
            </a:extLst>
          </p:cNvPr>
          <p:cNvSpPr/>
          <p:nvPr/>
        </p:nvSpPr>
        <p:spPr>
          <a:xfrm>
            <a:off x="7455777" y="2218859"/>
            <a:ext cx="1053222" cy="11632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b="1" dirty="0">
                <a:latin typeface="メイリオ" panose="020B0604030504040204" pitchFamily="50" charset="-128"/>
                <a:ea typeface="メイリオ" panose="020B0604030504040204" pitchFamily="50" charset="-128"/>
              </a:rPr>
              <a:t>オブジェクト</a:t>
            </a:r>
            <a:endParaRPr kumimoji="1" lang="ja-JP" altLang="en-US" sz="1100" b="1" dirty="0">
              <a:latin typeface="メイリオ" panose="020B0604030504040204" pitchFamily="50" charset="-128"/>
              <a:ea typeface="メイリオ" panose="020B0604030504040204" pitchFamily="50" charset="-128"/>
            </a:endParaRPr>
          </a:p>
        </p:txBody>
      </p:sp>
      <p:sp>
        <p:nvSpPr>
          <p:cNvPr id="15" name="テキスト ボックス 14">
            <a:extLst>
              <a:ext uri="{FF2B5EF4-FFF2-40B4-BE49-F238E27FC236}">
                <a16:creationId xmlns:a16="http://schemas.microsoft.com/office/drawing/2014/main" id="{4DA99BC5-ABA1-46CB-8F44-51014AFA2567}"/>
              </a:ext>
            </a:extLst>
          </p:cNvPr>
          <p:cNvSpPr txBox="1"/>
          <p:nvPr/>
        </p:nvSpPr>
        <p:spPr>
          <a:xfrm>
            <a:off x="734909" y="3816367"/>
            <a:ext cx="1415772" cy="461665"/>
          </a:xfrm>
          <a:prstGeom prst="rect">
            <a:avLst/>
          </a:prstGeom>
          <a:noFill/>
        </p:spPr>
        <p:txBody>
          <a:bodyPr wrap="none" rtlCol="0">
            <a:spAutoFit/>
          </a:bodyPr>
          <a:lstStyle>
            <a:defPPr>
              <a:defRPr lang="ja-JP"/>
            </a:defPPr>
            <a:lvl1pPr>
              <a:defRPr sz="3600" b="1">
                <a:solidFill>
                  <a:schemeClr val="bg1"/>
                </a:solidFill>
                <a:latin typeface="メイリオ" panose="020B0604030504040204" pitchFamily="50" charset="-128"/>
                <a:ea typeface="メイリオ" panose="020B0604030504040204" pitchFamily="50" charset="-128"/>
              </a:defRPr>
            </a:lvl1pPr>
          </a:lstStyle>
          <a:p>
            <a:r>
              <a:rPr lang="ja-JP" altLang="en-US" sz="2400" dirty="0"/>
              <a:t>ゲーム内</a:t>
            </a:r>
          </a:p>
        </p:txBody>
      </p:sp>
    </p:spTree>
    <p:extLst>
      <p:ext uri="{BB962C8B-B14F-4D97-AF65-F5344CB8AC3E}">
        <p14:creationId xmlns:p14="http://schemas.microsoft.com/office/powerpoint/2010/main" val="387925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5E-6 -3.33333E-6 L -0.47826 0.30718 " pathEditMode="relative" rAng="0" ptsTypes="AA">
                                      <p:cBhvr>
                                        <p:cTn id="6" dur="2000" fill="hold"/>
                                        <p:tgtEl>
                                          <p:spTgt spid="13"/>
                                        </p:tgtEl>
                                        <p:attrNameLst>
                                          <p:attrName>ppt_x</p:attrName>
                                          <p:attrName>ppt_y</p:attrName>
                                        </p:attrNameLst>
                                      </p:cBhvr>
                                      <p:rCtr x="-23919" y="153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2" name="四角形: 角を丸くする 1">
            <a:extLst>
              <a:ext uri="{FF2B5EF4-FFF2-40B4-BE49-F238E27FC236}">
                <a16:creationId xmlns:a16="http://schemas.microsoft.com/office/drawing/2014/main" id="{AA09EB04-0BDB-484A-A143-DAF4C6BEE128}"/>
              </a:ext>
            </a:extLst>
          </p:cNvPr>
          <p:cNvSpPr/>
          <p:nvPr/>
        </p:nvSpPr>
        <p:spPr>
          <a:xfrm>
            <a:off x="1346199" y="2039130"/>
            <a:ext cx="10295467" cy="1497835"/>
          </a:xfrm>
          <a:prstGeom prst="roundRect">
            <a:avLst/>
          </a:prstGeom>
          <a:solidFill>
            <a:srgbClr val="054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442913" y="581025"/>
            <a:ext cx="4154599" cy="769441"/>
          </a:xfrm>
          <a:prstGeom prst="rect">
            <a:avLst/>
          </a:prstGeom>
          <a:noFill/>
        </p:spPr>
        <p:txBody>
          <a:bodyPr wrap="none" rtlCol="0">
            <a:spAutoFit/>
          </a:bodyPr>
          <a:lstStyle>
            <a:defPPr>
              <a:defRPr lang="ja-JP"/>
            </a:defPPr>
            <a:lvl1pPr>
              <a:defRPr sz="3600" b="1">
                <a:solidFill>
                  <a:schemeClr val="bg1"/>
                </a:solidFill>
                <a:latin typeface="メイリオ" panose="020B0604030504040204" pitchFamily="50" charset="-128"/>
                <a:ea typeface="メイリオ" panose="020B0604030504040204" pitchFamily="50" charset="-128"/>
              </a:defRPr>
            </a:lvl1pPr>
          </a:lstStyle>
          <a:p>
            <a:r>
              <a:rPr lang="en-US" altLang="ja-JP" sz="4400" dirty="0"/>
              <a:t>Object Pool</a:t>
            </a:r>
            <a:r>
              <a:rPr lang="ja-JP" altLang="en-US" sz="4400" dirty="0"/>
              <a:t>③</a:t>
            </a:r>
          </a:p>
        </p:txBody>
      </p:sp>
      <p:sp>
        <p:nvSpPr>
          <p:cNvPr id="5" name="テキスト ボックス 4"/>
          <p:cNvSpPr txBox="1"/>
          <p:nvPr/>
        </p:nvSpPr>
        <p:spPr>
          <a:xfrm>
            <a:off x="734909" y="1462634"/>
            <a:ext cx="8494633" cy="646331"/>
          </a:xfrm>
          <a:prstGeom prst="rect">
            <a:avLst/>
          </a:prstGeom>
          <a:noFill/>
        </p:spPr>
        <p:txBody>
          <a:bodyPr wrap="none" rtlCol="0">
            <a:spAutoFit/>
          </a:bodyPr>
          <a:lstStyle>
            <a:defPPr>
              <a:defRPr lang="ja-JP"/>
            </a:defPPr>
            <a:lvl1pPr>
              <a:defRPr sz="3600" b="1">
                <a:solidFill>
                  <a:schemeClr val="bg1"/>
                </a:solidFill>
                <a:latin typeface="メイリオ" panose="020B0604030504040204" pitchFamily="50" charset="-128"/>
                <a:ea typeface="メイリオ" panose="020B0604030504040204" pitchFamily="50" charset="-128"/>
              </a:defRPr>
            </a:lvl1pPr>
          </a:lstStyle>
          <a:p>
            <a:r>
              <a:rPr lang="ja-JP" altLang="en-US" dirty="0"/>
              <a:t>確保したメモリ内から再利用を繰り返す</a:t>
            </a:r>
          </a:p>
        </p:txBody>
      </p:sp>
      <p:sp>
        <p:nvSpPr>
          <p:cNvPr id="8" name="正方形/長方形 7">
            <a:extLst>
              <a:ext uri="{FF2B5EF4-FFF2-40B4-BE49-F238E27FC236}">
                <a16:creationId xmlns:a16="http://schemas.microsoft.com/office/drawing/2014/main" id="{553B00B6-DADE-4BA1-9857-F709BFBBD6A4}"/>
              </a:ext>
            </a:extLst>
          </p:cNvPr>
          <p:cNvSpPr/>
          <p:nvPr/>
        </p:nvSpPr>
        <p:spPr>
          <a:xfrm>
            <a:off x="1656112" y="2221133"/>
            <a:ext cx="1053222" cy="11632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b="1" dirty="0">
                <a:latin typeface="メイリオ" panose="020B0604030504040204" pitchFamily="50" charset="-128"/>
                <a:ea typeface="メイリオ" panose="020B0604030504040204" pitchFamily="50" charset="-128"/>
              </a:rPr>
              <a:t>オブジェクト</a:t>
            </a:r>
            <a:endParaRPr lang="en-US" altLang="ja-JP" sz="1100" b="1" dirty="0">
              <a:latin typeface="メイリオ" panose="020B0604030504040204" pitchFamily="50" charset="-128"/>
              <a:ea typeface="メイリオ" panose="020B0604030504040204" pitchFamily="50" charset="-128"/>
            </a:endParaRPr>
          </a:p>
        </p:txBody>
      </p:sp>
      <p:sp>
        <p:nvSpPr>
          <p:cNvPr id="9" name="正方形/長方形 8">
            <a:extLst>
              <a:ext uri="{FF2B5EF4-FFF2-40B4-BE49-F238E27FC236}">
                <a16:creationId xmlns:a16="http://schemas.microsoft.com/office/drawing/2014/main" id="{BB0F95C0-0B00-4805-8F32-C055CD465A38}"/>
              </a:ext>
            </a:extLst>
          </p:cNvPr>
          <p:cNvSpPr/>
          <p:nvPr/>
        </p:nvSpPr>
        <p:spPr>
          <a:xfrm>
            <a:off x="2816045" y="2221133"/>
            <a:ext cx="1053222" cy="11632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b="1" dirty="0">
                <a:latin typeface="メイリオ" panose="020B0604030504040204" pitchFamily="50" charset="-128"/>
                <a:ea typeface="メイリオ" panose="020B0604030504040204" pitchFamily="50" charset="-128"/>
              </a:rPr>
              <a:t>オブジェクト</a:t>
            </a:r>
            <a:endParaRPr kumimoji="1" lang="ja-JP" altLang="en-US" sz="1100" b="1" dirty="0">
              <a:latin typeface="メイリオ" panose="020B0604030504040204" pitchFamily="50" charset="-128"/>
              <a:ea typeface="メイリオ" panose="020B0604030504040204" pitchFamily="50" charset="-128"/>
            </a:endParaRPr>
          </a:p>
        </p:txBody>
      </p:sp>
      <p:sp>
        <p:nvSpPr>
          <p:cNvPr id="10" name="正方形/長方形 9">
            <a:extLst>
              <a:ext uri="{FF2B5EF4-FFF2-40B4-BE49-F238E27FC236}">
                <a16:creationId xmlns:a16="http://schemas.microsoft.com/office/drawing/2014/main" id="{6D182C28-6FF5-4FCE-B051-28082D2A8A00}"/>
              </a:ext>
            </a:extLst>
          </p:cNvPr>
          <p:cNvSpPr/>
          <p:nvPr/>
        </p:nvSpPr>
        <p:spPr>
          <a:xfrm>
            <a:off x="3975978" y="2218859"/>
            <a:ext cx="1053222" cy="11632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b="1" dirty="0">
                <a:latin typeface="メイリオ" panose="020B0604030504040204" pitchFamily="50" charset="-128"/>
                <a:ea typeface="メイリオ" panose="020B0604030504040204" pitchFamily="50" charset="-128"/>
              </a:rPr>
              <a:t>オブジェクト</a:t>
            </a:r>
            <a:endParaRPr kumimoji="1" lang="ja-JP" altLang="en-US" sz="1100" b="1" dirty="0">
              <a:latin typeface="メイリオ" panose="020B0604030504040204" pitchFamily="50" charset="-128"/>
              <a:ea typeface="メイリオ" panose="020B0604030504040204" pitchFamily="50" charset="-128"/>
            </a:endParaRPr>
          </a:p>
        </p:txBody>
      </p:sp>
      <p:sp>
        <p:nvSpPr>
          <p:cNvPr id="11" name="正方形/長方形 10">
            <a:extLst>
              <a:ext uri="{FF2B5EF4-FFF2-40B4-BE49-F238E27FC236}">
                <a16:creationId xmlns:a16="http://schemas.microsoft.com/office/drawing/2014/main" id="{57C176DA-F73C-40BE-AA5D-51910CA5446B}"/>
              </a:ext>
            </a:extLst>
          </p:cNvPr>
          <p:cNvSpPr/>
          <p:nvPr/>
        </p:nvSpPr>
        <p:spPr>
          <a:xfrm>
            <a:off x="5135911" y="2218859"/>
            <a:ext cx="1053222" cy="11632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latin typeface="メイリオ" panose="020B0604030504040204" pitchFamily="50" charset="-128"/>
                <a:ea typeface="メイリオ" panose="020B0604030504040204" pitchFamily="50" charset="-128"/>
              </a:rPr>
              <a:t>オブジェクト</a:t>
            </a:r>
          </a:p>
        </p:txBody>
      </p:sp>
      <p:sp>
        <p:nvSpPr>
          <p:cNvPr id="12" name="正方形/長方形 11">
            <a:extLst>
              <a:ext uri="{FF2B5EF4-FFF2-40B4-BE49-F238E27FC236}">
                <a16:creationId xmlns:a16="http://schemas.microsoft.com/office/drawing/2014/main" id="{5419ADA2-7168-4009-85C6-E396FE83704D}"/>
              </a:ext>
            </a:extLst>
          </p:cNvPr>
          <p:cNvSpPr/>
          <p:nvPr/>
        </p:nvSpPr>
        <p:spPr>
          <a:xfrm>
            <a:off x="6295844" y="2218859"/>
            <a:ext cx="1053222" cy="11632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b="1" dirty="0">
                <a:latin typeface="メイリオ" panose="020B0604030504040204" pitchFamily="50" charset="-128"/>
                <a:ea typeface="メイリオ" panose="020B0604030504040204" pitchFamily="50" charset="-128"/>
              </a:rPr>
              <a:t>オブジェクト</a:t>
            </a:r>
            <a:endParaRPr kumimoji="1" lang="ja-JP" altLang="en-US" sz="1100" b="1" dirty="0">
              <a:latin typeface="メイリオ" panose="020B0604030504040204" pitchFamily="50" charset="-128"/>
              <a:ea typeface="メイリオ" panose="020B0604030504040204" pitchFamily="50" charset="-128"/>
            </a:endParaRPr>
          </a:p>
        </p:txBody>
      </p:sp>
      <p:sp>
        <p:nvSpPr>
          <p:cNvPr id="13" name="正方形/長方形 12">
            <a:extLst>
              <a:ext uri="{FF2B5EF4-FFF2-40B4-BE49-F238E27FC236}">
                <a16:creationId xmlns:a16="http://schemas.microsoft.com/office/drawing/2014/main" id="{F37A09F3-E622-4C01-994C-E03334F42B8E}"/>
              </a:ext>
            </a:extLst>
          </p:cNvPr>
          <p:cNvSpPr/>
          <p:nvPr/>
        </p:nvSpPr>
        <p:spPr>
          <a:xfrm>
            <a:off x="1624070" y="4386326"/>
            <a:ext cx="1053222" cy="11632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b="1" dirty="0">
                <a:latin typeface="メイリオ" panose="020B0604030504040204" pitchFamily="50" charset="-128"/>
                <a:ea typeface="メイリオ" panose="020B0604030504040204" pitchFamily="50" charset="-128"/>
              </a:rPr>
              <a:t>オブジェクト</a:t>
            </a:r>
            <a:endParaRPr kumimoji="1" lang="ja-JP" altLang="en-US" sz="1100" b="1" dirty="0">
              <a:latin typeface="メイリオ" panose="020B0604030504040204" pitchFamily="50" charset="-128"/>
              <a:ea typeface="メイリオ" panose="020B0604030504040204" pitchFamily="50" charset="-128"/>
            </a:endParaRPr>
          </a:p>
        </p:txBody>
      </p:sp>
      <p:sp>
        <p:nvSpPr>
          <p:cNvPr id="15" name="テキスト ボックス 14">
            <a:extLst>
              <a:ext uri="{FF2B5EF4-FFF2-40B4-BE49-F238E27FC236}">
                <a16:creationId xmlns:a16="http://schemas.microsoft.com/office/drawing/2014/main" id="{4DA99BC5-ABA1-46CB-8F44-51014AFA2567}"/>
              </a:ext>
            </a:extLst>
          </p:cNvPr>
          <p:cNvSpPr txBox="1"/>
          <p:nvPr/>
        </p:nvSpPr>
        <p:spPr>
          <a:xfrm>
            <a:off x="734909" y="3816367"/>
            <a:ext cx="1415772" cy="461665"/>
          </a:xfrm>
          <a:prstGeom prst="rect">
            <a:avLst/>
          </a:prstGeom>
          <a:noFill/>
        </p:spPr>
        <p:txBody>
          <a:bodyPr wrap="none" rtlCol="0">
            <a:spAutoFit/>
          </a:bodyPr>
          <a:lstStyle>
            <a:defPPr>
              <a:defRPr lang="ja-JP"/>
            </a:defPPr>
            <a:lvl1pPr>
              <a:defRPr sz="3600" b="1">
                <a:solidFill>
                  <a:schemeClr val="bg1"/>
                </a:solidFill>
                <a:latin typeface="メイリオ" panose="020B0604030504040204" pitchFamily="50" charset="-128"/>
                <a:ea typeface="メイリオ" panose="020B0604030504040204" pitchFamily="50" charset="-128"/>
              </a:defRPr>
            </a:lvl1pPr>
          </a:lstStyle>
          <a:p>
            <a:r>
              <a:rPr lang="ja-JP" altLang="en-US" sz="2400" dirty="0"/>
              <a:t>ゲーム内</a:t>
            </a:r>
          </a:p>
        </p:txBody>
      </p:sp>
      <p:sp>
        <p:nvSpPr>
          <p:cNvPr id="14" name="テキスト ボックス 13">
            <a:extLst>
              <a:ext uri="{FF2B5EF4-FFF2-40B4-BE49-F238E27FC236}">
                <a16:creationId xmlns:a16="http://schemas.microsoft.com/office/drawing/2014/main" id="{9CD287CB-B9F5-49A4-9745-E5CA7C965D1A}"/>
              </a:ext>
            </a:extLst>
          </p:cNvPr>
          <p:cNvSpPr txBox="1"/>
          <p:nvPr/>
        </p:nvSpPr>
        <p:spPr>
          <a:xfrm>
            <a:off x="3358230" y="5010977"/>
            <a:ext cx="7981672" cy="1077218"/>
          </a:xfrm>
          <a:prstGeom prst="rect">
            <a:avLst/>
          </a:prstGeom>
          <a:noFill/>
        </p:spPr>
        <p:txBody>
          <a:bodyPr wrap="none" rtlCol="0">
            <a:spAutoFit/>
          </a:bodyPr>
          <a:lstStyle>
            <a:defPPr>
              <a:defRPr lang="ja-JP"/>
            </a:defPPr>
            <a:lvl1pPr>
              <a:defRPr sz="3600" b="1">
                <a:solidFill>
                  <a:schemeClr val="bg1"/>
                </a:solidFill>
                <a:latin typeface="メイリオ" panose="020B0604030504040204" pitchFamily="50" charset="-128"/>
                <a:ea typeface="メイリオ" panose="020B0604030504040204" pitchFamily="50" charset="-128"/>
              </a:defRPr>
            </a:lvl1pPr>
          </a:lstStyle>
          <a:p>
            <a:r>
              <a:rPr lang="ja-JP" altLang="en-US" sz="3200" dirty="0"/>
              <a:t>生成・破棄をゲーム中に行わないことで、</a:t>
            </a:r>
            <a:endParaRPr lang="en-US" altLang="ja-JP" sz="3200" dirty="0"/>
          </a:p>
          <a:p>
            <a:r>
              <a:rPr lang="ja-JP" altLang="en-US" sz="3200" dirty="0"/>
              <a:t>無駄な処理を削減できる</a:t>
            </a:r>
            <a:endParaRPr lang="ja-JP" altLang="en-US" sz="4400" dirty="0"/>
          </a:p>
        </p:txBody>
      </p:sp>
      <p:sp>
        <p:nvSpPr>
          <p:cNvPr id="17" name="正方形/長方形 16">
            <a:extLst>
              <a:ext uri="{FF2B5EF4-FFF2-40B4-BE49-F238E27FC236}">
                <a16:creationId xmlns:a16="http://schemas.microsoft.com/office/drawing/2014/main" id="{8C64091C-623B-4945-BB61-1A378DC27C87}"/>
              </a:ext>
            </a:extLst>
          </p:cNvPr>
          <p:cNvSpPr/>
          <p:nvPr/>
        </p:nvSpPr>
        <p:spPr>
          <a:xfrm>
            <a:off x="7455777" y="2218859"/>
            <a:ext cx="1053222" cy="1163260"/>
          </a:xfrm>
          <a:prstGeom prst="rect">
            <a:avLst/>
          </a:prstGeom>
          <a:noFill/>
          <a:ln>
            <a:solidFill>
              <a:schemeClr val="bg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b="1" dirty="0">
                <a:latin typeface="メイリオ" panose="020B0604030504040204" pitchFamily="50" charset="-128"/>
                <a:ea typeface="メイリオ" panose="020B0604030504040204" pitchFamily="50" charset="-128"/>
              </a:rPr>
              <a:t>オブジェクト</a:t>
            </a:r>
            <a:endParaRPr kumimoji="1" lang="ja-JP" altLang="en-US" sz="1100" b="1" dirty="0">
              <a:latin typeface="メイリオ" panose="020B0604030504040204" pitchFamily="50" charset="-128"/>
              <a:ea typeface="メイリオ" panose="020B0604030504040204" pitchFamily="50" charset="-128"/>
            </a:endParaRPr>
          </a:p>
        </p:txBody>
      </p:sp>
      <p:cxnSp>
        <p:nvCxnSpPr>
          <p:cNvPr id="19" name="直線矢印コネクタ 18">
            <a:extLst>
              <a:ext uri="{FF2B5EF4-FFF2-40B4-BE49-F238E27FC236}">
                <a16:creationId xmlns:a16="http://schemas.microsoft.com/office/drawing/2014/main" id="{8D778C35-F954-447C-AD9D-260159900D42}"/>
              </a:ext>
            </a:extLst>
          </p:cNvPr>
          <p:cNvCxnSpPr>
            <a:stCxn id="17" idx="2"/>
            <a:endCxn id="13" idx="3"/>
          </p:cNvCxnSpPr>
          <p:nvPr/>
        </p:nvCxnSpPr>
        <p:spPr>
          <a:xfrm flipH="1">
            <a:off x="2677292" y="3382119"/>
            <a:ext cx="5305096" cy="1585837"/>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314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00013 0.00625 L 0.47956 -0.31621 " pathEditMode="relative" rAng="0" ptsTypes="AA">
                                      <p:cBhvr>
                                        <p:cTn id="6" dur="2000" fill="hold"/>
                                        <p:tgtEl>
                                          <p:spTgt spid="13"/>
                                        </p:tgtEl>
                                        <p:attrNameLst>
                                          <p:attrName>ppt_x</p:attrName>
                                          <p:attrName>ppt_y</p:attrName>
                                        </p:attrNameLst>
                                      </p:cBhvr>
                                      <p:rCtr x="23971" y="-16134"/>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タイトル 3">
            <a:extLst>
              <a:ext uri="{FF2B5EF4-FFF2-40B4-BE49-F238E27FC236}">
                <a16:creationId xmlns:a16="http://schemas.microsoft.com/office/drawing/2014/main" id="{924356EE-D0C4-4D48-9654-E324376B2BC1}"/>
              </a:ext>
            </a:extLst>
          </p:cNvPr>
          <p:cNvSpPr>
            <a:spLocks noGrp="1"/>
          </p:cNvSpPr>
          <p:nvPr>
            <p:ph type="title"/>
          </p:nvPr>
        </p:nvSpPr>
        <p:spPr>
          <a:xfrm>
            <a:off x="838200" y="704088"/>
            <a:ext cx="3935136" cy="2980944"/>
          </a:xfrm>
        </p:spPr>
        <p:txBody>
          <a:bodyPr vert="horz" lIns="91440" tIns="45720" rIns="91440" bIns="45720" rtlCol="0" anchor="ctr">
            <a:normAutofit/>
          </a:bodyPr>
          <a:lstStyle/>
          <a:p>
            <a:r>
              <a:rPr lang="en-US" altLang="ja-JP" b="1" dirty="0">
                <a:solidFill>
                  <a:schemeClr val="bg1"/>
                </a:solidFill>
              </a:rPr>
              <a:t>Geometry Instancing</a:t>
            </a:r>
            <a:endParaRPr lang="ja-JP" altLang="en-US" b="1" kern="1200" dirty="0">
              <a:solidFill>
                <a:schemeClr val="bg1"/>
              </a:solidFill>
              <a:latin typeface="+mj-lt"/>
              <a:ea typeface="+mj-ea"/>
              <a:cs typeface="+mj-cs"/>
            </a:endParaRPr>
          </a:p>
        </p:txBody>
      </p:sp>
      <p:sp>
        <p:nvSpPr>
          <p:cNvPr id="6" name="テキスト ボックス 5">
            <a:extLst>
              <a:ext uri="{FF2B5EF4-FFF2-40B4-BE49-F238E27FC236}">
                <a16:creationId xmlns:a16="http://schemas.microsoft.com/office/drawing/2014/main" id="{D63D770E-13E3-4D76-9DB1-228AE48E53A8}"/>
              </a:ext>
            </a:extLst>
          </p:cNvPr>
          <p:cNvSpPr txBox="1"/>
          <p:nvPr/>
        </p:nvSpPr>
        <p:spPr>
          <a:xfrm>
            <a:off x="6212410" y="2596110"/>
            <a:ext cx="5432194" cy="2095096"/>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p>
            <a:r>
              <a:rPr kumimoji="1" lang="ja-JP" altLang="en-US" sz="2400" b="1" dirty="0"/>
              <a:t>導入前</a:t>
            </a:r>
            <a:endParaRPr kumimoji="1" lang="en-US" altLang="ja-JP" sz="2400" b="1" dirty="0"/>
          </a:p>
          <a:p>
            <a:r>
              <a:rPr lang="en-US" altLang="ja-JP" sz="2400" dirty="0"/>
              <a:t>RTX1070Ti</a:t>
            </a:r>
            <a:r>
              <a:rPr lang="ja-JP" altLang="en-US" sz="2400" dirty="0"/>
              <a:t>搭載のパソコンで</a:t>
            </a:r>
            <a:r>
              <a:rPr lang="en-US" altLang="ja-JP" sz="2400" dirty="0"/>
              <a:t>40FPS</a:t>
            </a:r>
            <a:r>
              <a:rPr lang="ja-JP" altLang="en-US" sz="2400" dirty="0"/>
              <a:t>前後を維持</a:t>
            </a:r>
            <a:endParaRPr kumimoji="1" lang="ja-JP" altLang="en-US" sz="2400" dirty="0"/>
          </a:p>
        </p:txBody>
      </p:sp>
      <p:sp>
        <p:nvSpPr>
          <p:cNvPr id="37" name="テキスト ボックス 36">
            <a:extLst>
              <a:ext uri="{FF2B5EF4-FFF2-40B4-BE49-F238E27FC236}">
                <a16:creationId xmlns:a16="http://schemas.microsoft.com/office/drawing/2014/main" id="{19333CA0-DC2E-41CD-9426-9F565E5EFC29}"/>
              </a:ext>
            </a:extLst>
          </p:cNvPr>
          <p:cNvSpPr txBox="1"/>
          <p:nvPr/>
        </p:nvSpPr>
        <p:spPr>
          <a:xfrm>
            <a:off x="6212410" y="4691206"/>
            <a:ext cx="5432194" cy="2095096"/>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p>
            <a:r>
              <a:rPr kumimoji="1" lang="ja-JP" altLang="en-US" sz="2400" b="1" dirty="0"/>
              <a:t>導入後</a:t>
            </a:r>
            <a:endParaRPr kumimoji="1" lang="en-US" altLang="ja-JP" sz="2400" b="1" dirty="0"/>
          </a:p>
          <a:p>
            <a:r>
              <a:rPr lang="en-US" altLang="ja-JP" sz="2400" dirty="0"/>
              <a:t>60FPS</a:t>
            </a:r>
            <a:r>
              <a:rPr lang="ja-JP" altLang="en-US" sz="2400" dirty="0"/>
              <a:t>を維持できるように向上</a:t>
            </a:r>
            <a:endParaRPr kumimoji="1" lang="en-US" altLang="ja-JP" sz="2400" dirty="0"/>
          </a:p>
        </p:txBody>
      </p:sp>
      <p:sp>
        <p:nvSpPr>
          <p:cNvPr id="8" name="テキスト ボックス 7">
            <a:extLst>
              <a:ext uri="{FF2B5EF4-FFF2-40B4-BE49-F238E27FC236}">
                <a16:creationId xmlns:a16="http://schemas.microsoft.com/office/drawing/2014/main" id="{6FD108FA-6791-49F7-A462-AB46AE5C913B}"/>
              </a:ext>
            </a:extLst>
          </p:cNvPr>
          <p:cNvSpPr txBox="1"/>
          <p:nvPr/>
        </p:nvSpPr>
        <p:spPr>
          <a:xfrm>
            <a:off x="6212410" y="501014"/>
            <a:ext cx="5432194" cy="2095096"/>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p>
            <a:r>
              <a:rPr kumimoji="1" lang="ja-JP" altLang="en-US" sz="2400" b="1" dirty="0"/>
              <a:t>説明</a:t>
            </a:r>
            <a:endParaRPr kumimoji="1" lang="en-US" altLang="ja-JP" sz="2400" b="1" dirty="0"/>
          </a:p>
          <a:p>
            <a:r>
              <a:rPr lang="ja-JP" altLang="en-US" sz="2400" dirty="0"/>
              <a:t>同じ形状のオブジェクトは、まとめて描画設定を行い描画切り替え処理の回数を削減する</a:t>
            </a:r>
            <a:endParaRPr kumimoji="1" lang="ja-JP" altLang="en-US" sz="2400" dirty="0"/>
          </a:p>
        </p:txBody>
      </p:sp>
      <p:sp>
        <p:nvSpPr>
          <p:cNvPr id="9" name="テキスト ボックス 8">
            <a:extLst>
              <a:ext uri="{FF2B5EF4-FFF2-40B4-BE49-F238E27FC236}">
                <a16:creationId xmlns:a16="http://schemas.microsoft.com/office/drawing/2014/main" id="{27EAF2E1-EAD0-4125-AFF8-2A18E7CF29CA}"/>
              </a:ext>
            </a:extLst>
          </p:cNvPr>
          <p:cNvSpPr txBox="1"/>
          <p:nvPr/>
        </p:nvSpPr>
        <p:spPr>
          <a:xfrm>
            <a:off x="650391" y="3886521"/>
            <a:ext cx="3074881" cy="92333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kumimoji="1" lang="en-US" altLang="ja-JP" dirty="0">
                <a:solidFill>
                  <a:schemeClr val="tx1"/>
                </a:solidFill>
              </a:rPr>
              <a:t>※</a:t>
            </a:r>
            <a:r>
              <a:rPr kumimoji="1" lang="ja-JP" altLang="en-US" dirty="0">
                <a:solidFill>
                  <a:schemeClr val="tx1"/>
                </a:solidFill>
              </a:rPr>
              <a:t>本ソースコード</a:t>
            </a:r>
            <a:endParaRPr kumimoji="1" lang="en-US" altLang="ja-JP" dirty="0">
              <a:solidFill>
                <a:schemeClr val="tx1"/>
              </a:solidFill>
            </a:endParaRPr>
          </a:p>
          <a:p>
            <a:pPr algn="ctr"/>
            <a:r>
              <a:rPr kumimoji="1" lang="en-US" altLang="ja-JP" dirty="0">
                <a:solidFill>
                  <a:schemeClr val="tx1"/>
                </a:solidFill>
              </a:rPr>
              <a:t>InstanceMeshManager.cpp</a:t>
            </a:r>
          </a:p>
          <a:p>
            <a:pPr algn="ctr"/>
            <a:r>
              <a:rPr lang="ja-JP" altLang="en-US" dirty="0">
                <a:solidFill>
                  <a:schemeClr val="tx1"/>
                </a:solidFill>
              </a:rPr>
              <a:t>に</a:t>
            </a:r>
            <a:r>
              <a:rPr kumimoji="1" lang="ja-JP" altLang="en-US" dirty="0">
                <a:solidFill>
                  <a:schemeClr val="tx1"/>
                </a:solidFill>
              </a:rPr>
              <a:t>実処理</a:t>
            </a:r>
          </a:p>
        </p:txBody>
      </p:sp>
    </p:spTree>
    <p:extLst>
      <p:ext uri="{BB962C8B-B14F-4D97-AF65-F5344CB8AC3E}">
        <p14:creationId xmlns:p14="http://schemas.microsoft.com/office/powerpoint/2010/main" val="409211684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rcturus - Content">
  <a:themeElements>
    <a:clrScheme name="Arcturus">
      <a:dk1>
        <a:srgbClr val="3B3B3B"/>
      </a:dk1>
      <a:lt1>
        <a:sysClr val="window" lastClr="FFFFFF"/>
      </a:lt1>
      <a:dk2>
        <a:srgbClr val="556272"/>
      </a:dk2>
      <a:lt2>
        <a:srgbClr val="EEECE1"/>
      </a:lt2>
      <a:accent1>
        <a:srgbClr val="4ECDC4"/>
      </a:accent1>
      <a:accent2>
        <a:srgbClr val="A3E511"/>
      </a:accent2>
      <a:accent3>
        <a:srgbClr val="FF6B6B"/>
      </a:accent3>
      <a:accent4>
        <a:srgbClr val="C54D57"/>
      </a:accent4>
      <a:accent5>
        <a:srgbClr val="1694B2"/>
      </a:accent5>
      <a:accent6>
        <a:srgbClr val="EABD00"/>
      </a:accent6>
      <a:hlink>
        <a:srgbClr val="4ECDC4"/>
      </a:hlink>
      <a:folHlink>
        <a:srgbClr val="2EA59D"/>
      </a:folHlink>
    </a:clrScheme>
    <a:fontScheme name="Arcturus">
      <a:majorFont>
        <a:latin typeface="Ubuntu Medium"/>
        <a:ea typeface="Spica Neue P Light"/>
        <a:cs typeface=""/>
      </a:majorFont>
      <a:minorFont>
        <a:latin typeface="Ubuntu"/>
        <a:ea typeface="Spica Neue P"/>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2">
              <a:lumMod val="60000"/>
              <a:lumOff val="4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TM02892315[[fn=ウィスプ]]</Template>
  <TotalTime>12207</TotalTime>
  <Words>1646</Words>
  <Application>Microsoft Office PowerPoint</Application>
  <PresentationFormat>ワイド画面</PresentationFormat>
  <Paragraphs>310</Paragraphs>
  <Slides>24</Slides>
  <Notes>10</Notes>
  <HiddenSlides>0</HiddenSlides>
  <MMClips>0</MMClips>
  <ScaleCrop>false</ScaleCrop>
  <HeadingPairs>
    <vt:vector size="6" baseType="variant">
      <vt:variant>
        <vt:lpstr>使用されているフォント</vt:lpstr>
      </vt:variant>
      <vt:variant>
        <vt:i4>5</vt:i4>
      </vt:variant>
      <vt:variant>
        <vt:lpstr>テーマ</vt:lpstr>
      </vt:variant>
      <vt:variant>
        <vt:i4>2</vt:i4>
      </vt:variant>
      <vt:variant>
        <vt:lpstr>スライド タイトル</vt:lpstr>
      </vt:variant>
      <vt:variant>
        <vt:i4>24</vt:i4>
      </vt:variant>
    </vt:vector>
  </HeadingPairs>
  <TitlesOfParts>
    <vt:vector size="31" baseType="lpstr">
      <vt:lpstr>Ubuntu</vt:lpstr>
      <vt:lpstr>メイリオ</vt:lpstr>
      <vt:lpstr>游ゴシック</vt:lpstr>
      <vt:lpstr>游ゴシック Light</vt:lpstr>
      <vt:lpstr>Arial</vt:lpstr>
      <vt:lpstr>Office テーマ</vt:lpstr>
      <vt:lpstr>Arcturus - Content</vt:lpstr>
      <vt:lpstr>作品紹介</vt:lpstr>
      <vt:lpstr>PowerPoint プレゼンテーション</vt:lpstr>
      <vt:lpstr>使用した技術</vt:lpstr>
      <vt:lpstr>PowerPoint プレゼンテーション</vt:lpstr>
      <vt:lpstr>Object Pool</vt:lpstr>
      <vt:lpstr>PowerPoint プレゼンテーション</vt:lpstr>
      <vt:lpstr>PowerPoint プレゼンテーション</vt:lpstr>
      <vt:lpstr>PowerPoint プレゼンテーション</vt:lpstr>
      <vt:lpstr>Geometry Instancing</vt:lpstr>
      <vt:lpstr>PowerPoint プレゼンテーション</vt:lpstr>
      <vt:lpstr>PowerPoint プレゼンテーション</vt:lpstr>
      <vt:lpstr>Geometry Instancingイメージ</vt:lpstr>
      <vt:lpstr>PowerPoint プレゼンテーション</vt:lpstr>
      <vt:lpstr>Shadow Mapping比較</vt:lpstr>
      <vt:lpstr>Shadow Mapping工程</vt:lpstr>
      <vt:lpstr>Bloom比較</vt:lpstr>
      <vt:lpstr>Bloom工程</vt:lpstr>
      <vt:lpstr>PowerPoint プレゼンテーション</vt:lpstr>
      <vt:lpstr>State Pattern</vt:lpstr>
      <vt:lpstr>PowerPoint プレゼンテーション</vt:lpstr>
      <vt:lpstr>Component Pattern</vt:lpstr>
      <vt:lpstr>PowerPoint プレゼンテーション</vt:lpstr>
      <vt:lpstr>参考書籍</vt:lpstr>
      <vt:lpstr>参考サイト</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student</dc:creator>
  <cp:lastModifiedBy>原 誠矢</cp:lastModifiedBy>
  <cp:revision>24</cp:revision>
  <dcterms:created xsi:type="dcterms:W3CDTF">2022-01-07T07:55:45Z</dcterms:created>
  <dcterms:modified xsi:type="dcterms:W3CDTF">2022-02-17T11:55:30Z</dcterms:modified>
</cp:coreProperties>
</file>